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9" r:id="rId1"/>
  </p:sldMasterIdLst>
  <p:notesMasterIdLst>
    <p:notesMasterId r:id="rId22"/>
  </p:notesMasterIdLst>
  <p:sldIdLst>
    <p:sldId id="266" r:id="rId2"/>
    <p:sldId id="267" r:id="rId3"/>
    <p:sldId id="277" r:id="rId4"/>
    <p:sldId id="278" r:id="rId5"/>
    <p:sldId id="268" r:id="rId6"/>
    <p:sldId id="279" r:id="rId7"/>
    <p:sldId id="280" r:id="rId8"/>
    <p:sldId id="281" r:id="rId9"/>
    <p:sldId id="272" r:id="rId10"/>
    <p:sldId id="273" r:id="rId11"/>
    <p:sldId id="283" r:id="rId12"/>
    <p:sldId id="284" r:id="rId13"/>
    <p:sldId id="285" r:id="rId14"/>
    <p:sldId id="286" r:id="rId15"/>
    <p:sldId id="276" r:id="rId16"/>
    <p:sldId id="287" r:id="rId17"/>
    <p:sldId id="290" r:id="rId18"/>
    <p:sldId id="269" r:id="rId19"/>
    <p:sldId id="270" r:id="rId20"/>
    <p:sldId id="289" r:id="rId21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1048729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B08F6-A763-4ECC-B1F1-39E9678FD059}" type="datetimeFigureOut">
              <a:rPr lang="ru-RU" smtClean="0"/>
              <a:t>30.07.2025</a:t>
            </a:fld>
            <a:endParaRPr lang="ru-RU"/>
          </a:p>
        </p:txBody>
      </p:sp>
      <p:sp>
        <p:nvSpPr>
          <p:cNvPr id="1048730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1048731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32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1048733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35945-36D0-4FB2-87A3-DB123570D9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97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7fd1cc8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1" name="Google Shape;101;g1f7fd1cc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898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7fd1cc8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1" name="Google Shape;101;g1f7fd1cc8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5542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A42585F-DCFA-F17C-7446-4EB890F4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7fd1cc82b_0_0:notes">
            <a:extLst>
              <a:ext uri="{FF2B5EF4-FFF2-40B4-BE49-F238E27FC236}">
                <a16:creationId xmlns:a16="http://schemas.microsoft.com/office/drawing/2014/main" id="{68EA1AF3-CA6C-05F4-F164-9A93E1899E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1" name="Google Shape;101;g1f7fd1cc82b_0_0:notes">
            <a:extLst>
              <a:ext uri="{FF2B5EF4-FFF2-40B4-BE49-F238E27FC236}">
                <a16:creationId xmlns:a16="http://schemas.microsoft.com/office/drawing/2014/main" id="{8DF7A069-E4EE-33F6-273A-FD2F8BF715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040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23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24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1048625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2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2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2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3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3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3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3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3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5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5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5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104865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5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19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20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21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22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51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52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53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2097161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>
            <a:fillRect/>
          </a:stretch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41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42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43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397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Только заголовок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054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63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64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665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66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67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57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1048639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48640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97158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68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69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97162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59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1048648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49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50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2097160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1048616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endParaRPr lang="ru-RU"/>
          </a:p>
        </p:txBody>
      </p:sp>
      <p:sp>
        <p:nvSpPr>
          <p:cNvPr id="1048617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endParaRPr lang="en-US"/>
          </a:p>
        </p:txBody>
      </p:sp>
      <p:sp>
        <p:nvSpPr>
          <p:cNvPr id="1048618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2097155" name="Рисунок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4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4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4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4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59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60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61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62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29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30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endParaRPr/>
          </a:p>
        </p:txBody>
      </p:sp>
      <p:sp>
        <p:nvSpPr>
          <p:cNvPr id="1048631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32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33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2097156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>
            <a:fillRect/>
          </a:stretch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576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77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78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048579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77" r:id="rId15"/>
    <p:sldLayoutId id="2147483678" r:id="rId16"/>
  </p:sldLayoutIdLst>
  <p:hf hdr="0" ftr="0" dt="0"/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liverag.tii.ae/" TargetMode="External"/><Relationship Id="rId7" Type="http://schemas.openxmlformats.org/officeDocument/2006/relationships/hyperlink" Target="https://www.aicrowd.com/challenges/meta-crag-mm-challenge-2025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t.me/llm_under_hood/536" TargetMode="External"/><Relationship Id="rId5" Type="http://schemas.openxmlformats.org/officeDocument/2006/relationships/hyperlink" Target="https://github.com/rmit-ir/G-RAG-LiveRAG" TargetMode="External"/><Relationship Id="rId10" Type="http://schemas.openxmlformats.org/officeDocument/2006/relationships/hyperlink" Target="https://huggingface.co/spaces/ai-forever/rag-leaderboard" TargetMode="External"/><Relationship Id="rId4" Type="http://schemas.openxmlformats.org/officeDocument/2006/relationships/hyperlink" Target="https://arxiv.org/abs/2506.14516" TargetMode="External"/><Relationship Id="rId9" Type="http://schemas.openxmlformats.org/officeDocument/2006/relationships/hyperlink" Target="https://habr.com/ru/companies/sberbank/articles/93100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huggingface.co/spaces/DmitrySpb/RAG_Webin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timetoact-group.at/en/insights/the-winner-of-the-enterprise-rag-challenge" TargetMode="External"/><Relationship Id="rId5" Type="http://schemas.openxmlformats.org/officeDocument/2006/relationships/hyperlink" Target="https://github.com/IlyaRice/RAG-Challenge-2" TargetMode="External"/><Relationship Id="rId4" Type="http://schemas.openxmlformats.org/officeDocument/2006/relationships/hyperlink" Target="https://habr.com/ru/articles/89335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f7fd1cc82b_0_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2166" y="-1"/>
            <a:ext cx="1218983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f7fd1cc82b_0_0"/>
          <p:cNvSpPr txBox="1"/>
          <p:nvPr/>
        </p:nvSpPr>
        <p:spPr>
          <a:xfrm>
            <a:off x="911424" y="2598002"/>
            <a:ext cx="1036915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0">
              <a:buClr>
                <a:srgbClr val="000000"/>
              </a:buClr>
              <a:buSzPts val="3600"/>
            </a:pPr>
            <a:r>
              <a:rPr lang="en-US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State-of-the art </a:t>
            </a:r>
            <a:r>
              <a:rPr lang="ru-RU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техники </a:t>
            </a:r>
            <a:r>
              <a:rPr lang="en-US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RAG </a:t>
            </a:r>
            <a:r>
              <a:rPr lang="ru-RU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на примере победного решения </a:t>
            </a:r>
            <a:r>
              <a:rPr lang="en-US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 </a:t>
            </a:r>
            <a:r>
              <a:rPr lang="ru-RU" altLang="en-US" sz="36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и его адаптации</a:t>
            </a:r>
            <a:endParaRPr lang="zh-CN" altLang="en-US" sz="3600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</a:endParaRPr>
          </a:p>
        </p:txBody>
      </p:sp>
      <p:sp>
        <p:nvSpPr>
          <p:cNvPr id="105" name="Google Shape;105;g1f7fd1cc82b_0_0"/>
          <p:cNvSpPr txBox="1"/>
          <p:nvPr/>
        </p:nvSpPr>
        <p:spPr>
          <a:xfrm>
            <a:off x="8256240" y="5805264"/>
            <a:ext cx="350371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rtl="0">
              <a:lnSpc>
                <a:spcPct val="150000"/>
              </a:lnSpc>
              <a:buClr>
                <a:srgbClr val="000000"/>
              </a:buClr>
              <a:buSzPct val="50000"/>
            </a:pP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Акимов Дмитрий</a:t>
            </a:r>
          </a:p>
        </p:txBody>
      </p:sp>
    </p:spTree>
    <p:extLst>
      <p:ext uri="{BB962C8B-B14F-4D97-AF65-F5344CB8AC3E}">
        <p14:creationId xmlns:p14="http://schemas.microsoft.com/office/powerpoint/2010/main" val="16580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B36F9-52A7-1765-C1A2-CF380F835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B5D2C245-B6D9-7B66-2946-38C122163429}"/>
              </a:ext>
            </a:extLst>
          </p:cNvPr>
          <p:cNvSpPr txBox="1"/>
          <p:nvPr/>
        </p:nvSpPr>
        <p:spPr>
          <a:xfrm>
            <a:off x="479376" y="981889"/>
            <a:ext cx="21546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Retrieval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353C0B55-6B40-85B7-CA47-0688C31D84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28BE4-747D-6FC7-C42F-D2E82B4ED5CF}"/>
              </a:ext>
            </a:extLst>
          </p:cNvPr>
          <p:cNvSpPr txBox="1"/>
          <p:nvPr/>
        </p:nvSpPr>
        <p:spPr>
          <a:xfrm>
            <a:off x="568807" y="2029490"/>
            <a:ext cx="1144989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Запрос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4003A-BE19-EC6B-11D4-9F100B8BCC56}"/>
              </a:ext>
            </a:extLst>
          </p:cNvPr>
          <p:cNvSpPr txBox="1"/>
          <p:nvPr/>
        </p:nvSpPr>
        <p:spPr>
          <a:xfrm>
            <a:off x="3909641" y="1860213"/>
            <a:ext cx="374441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Векторное представление запроса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1" name="Рисунок 10" descr="База данных">
            <a:extLst>
              <a:ext uri="{FF2B5EF4-FFF2-40B4-BE49-F238E27FC236}">
                <a16:creationId xmlns:a16="http://schemas.microsoft.com/office/drawing/2014/main" id="{669B44DE-366F-9A6C-E7CE-697A76572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4649" y="2240614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ABAEB5-AD88-5162-289C-FD47A82661A7}"/>
              </a:ext>
            </a:extLst>
          </p:cNvPr>
          <p:cNvSpPr txBox="1"/>
          <p:nvPr/>
        </p:nvSpPr>
        <p:spPr>
          <a:xfrm>
            <a:off x="8810600" y="1474464"/>
            <a:ext cx="2758008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Определение топ 30 </a:t>
            </a:r>
            <a:r>
              <a:rPr kumimoji="0" lang="ru-RU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чанков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в базе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B1C5B-341C-A2C5-796F-7D686CF14D9C}"/>
              </a:ext>
            </a:extLst>
          </p:cNvPr>
          <p:cNvSpPr txBox="1"/>
          <p:nvPr/>
        </p:nvSpPr>
        <p:spPr>
          <a:xfrm>
            <a:off x="312021" y="4337521"/>
            <a:ext cx="215468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Parent-page enrichment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033434-B14F-5F59-8067-0D9F5080CD3C}"/>
              </a:ext>
            </a:extLst>
          </p:cNvPr>
          <p:cNvSpPr txBox="1"/>
          <p:nvPr/>
        </p:nvSpPr>
        <p:spPr>
          <a:xfrm>
            <a:off x="4557713" y="4506798"/>
            <a:ext cx="244827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-</a:t>
            </a:r>
            <a:r>
              <a:rPr kumimoji="0" lang="ru-RU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реранкинг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01FCB-B0E1-C48C-5E68-FA5C6C869ADD}"/>
              </a:ext>
            </a:extLst>
          </p:cNvPr>
          <p:cNvSpPr txBox="1"/>
          <p:nvPr/>
        </p:nvSpPr>
        <p:spPr>
          <a:xfrm>
            <a:off x="9096997" y="4337521"/>
            <a:ext cx="218521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Контекст для ответа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6B765D8-77D7-6678-D0E6-677951EB82EA}"/>
              </a:ext>
            </a:extLst>
          </p:cNvPr>
          <p:cNvCxnSpPr>
            <a:cxnSpLocks/>
          </p:cNvCxnSpPr>
          <p:nvPr/>
        </p:nvCxnSpPr>
        <p:spPr>
          <a:xfrm>
            <a:off x="1824189" y="2214181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0E10F06-5C3F-C45C-64B4-40DA66056BD7}"/>
              </a:ext>
            </a:extLst>
          </p:cNvPr>
          <p:cNvCxnSpPr>
            <a:cxnSpLocks/>
          </p:cNvCxnSpPr>
          <p:nvPr/>
        </p:nvCxnSpPr>
        <p:spPr>
          <a:xfrm>
            <a:off x="6866384" y="2151572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BE73A9F-98F3-D1A1-674D-2B989CE5BEBD}"/>
              </a:ext>
            </a:extLst>
          </p:cNvPr>
          <p:cNvCxnSpPr>
            <a:cxnSpLocks/>
          </p:cNvCxnSpPr>
          <p:nvPr/>
        </p:nvCxnSpPr>
        <p:spPr>
          <a:xfrm>
            <a:off x="2466701" y="4693786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7654A86-E84F-B4FC-90BF-458223D995B9}"/>
              </a:ext>
            </a:extLst>
          </p:cNvPr>
          <p:cNvCxnSpPr>
            <a:cxnSpLocks/>
          </p:cNvCxnSpPr>
          <p:nvPr/>
        </p:nvCxnSpPr>
        <p:spPr>
          <a:xfrm>
            <a:off x="7152781" y="4693786"/>
            <a:ext cx="194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353E3A-3E60-734F-8926-323F4EFA32C3}"/>
              </a:ext>
            </a:extLst>
          </p:cNvPr>
          <p:cNvSpPr txBox="1"/>
          <p:nvPr/>
        </p:nvSpPr>
        <p:spPr>
          <a:xfrm>
            <a:off x="1757481" y="1939575"/>
            <a:ext cx="235089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text-embedding-3-large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F51745-0CF0-2650-9A5A-C5C92E22541A}"/>
              </a:ext>
            </a:extLst>
          </p:cNvPr>
          <p:cNvSpPr txBox="1"/>
          <p:nvPr/>
        </p:nvSpPr>
        <p:spPr>
          <a:xfrm>
            <a:off x="7280761" y="1658297"/>
            <a:ext cx="1029063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c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osine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similarity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32B35F73-CD1D-C007-4D53-FA62044D9E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9361" y="2821578"/>
            <a:ext cx="8283700" cy="144393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B3F3F10-136C-5D39-1698-D531A78C707E}"/>
              </a:ext>
            </a:extLst>
          </p:cNvPr>
          <p:cNvSpPr txBox="1"/>
          <p:nvPr/>
        </p:nvSpPr>
        <p:spPr>
          <a:xfrm>
            <a:off x="5640613" y="3042720"/>
            <a:ext cx="355293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вместо текста </a:t>
            </a:r>
            <a:r>
              <a:rPr lang="ru-RU" sz="14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чанка</a:t>
            </a: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берем весь текст этой страницы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211F25-F50E-127D-F67B-04C890C375F7}"/>
              </a:ext>
            </a:extLst>
          </p:cNvPr>
          <p:cNvSpPr txBox="1"/>
          <p:nvPr/>
        </p:nvSpPr>
        <p:spPr>
          <a:xfrm>
            <a:off x="2826741" y="4407932"/>
            <a:ext cx="117544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gpt-4o-mini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A897B6-B14B-9B89-4D3A-06560E34BA3A}"/>
              </a:ext>
            </a:extLst>
          </p:cNvPr>
          <p:cNvSpPr txBox="1"/>
          <p:nvPr/>
        </p:nvSpPr>
        <p:spPr>
          <a:xfrm>
            <a:off x="2674810" y="4798893"/>
            <a:ext cx="1527998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«По шкале от 0 до 1 оцени релевантность»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0E4126-1533-E06D-BF75-AA36CB3564A4}"/>
              </a:ext>
            </a:extLst>
          </p:cNvPr>
          <p:cNvSpPr txBox="1"/>
          <p:nvPr/>
        </p:nvSpPr>
        <p:spPr>
          <a:xfrm>
            <a:off x="7489808" y="4406335"/>
            <a:ext cx="146039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топ 10 страниц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21D229DE-245E-D1DB-4346-F292206AE7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10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F5734-8B6B-E367-788C-9A9134A45990}"/>
              </a:ext>
            </a:extLst>
          </p:cNvPr>
          <p:cNvSpPr txBox="1"/>
          <p:nvPr/>
        </p:nvSpPr>
        <p:spPr>
          <a:xfrm>
            <a:off x="312021" y="5661248"/>
            <a:ext cx="1140060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LLM-</a:t>
            </a:r>
            <a:r>
              <a:rPr lang="ru-RU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реранкинг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– перспективная новинка! Обычно используется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cross-encoder reranking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</a:p>
          <a:p>
            <a:pPr algn="just"/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Серебряный призер вообще построил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RAG 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без </a:t>
            </a:r>
            <a:r>
              <a:rPr lang="ru-RU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эмбеддингов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B28B3-8AA8-EFCB-C121-C34F25D466DC}"/>
              </a:ext>
            </a:extLst>
          </p:cNvPr>
          <p:cNvSpPr txBox="1"/>
          <p:nvPr/>
        </p:nvSpPr>
        <p:spPr>
          <a:xfrm>
            <a:off x="7104697" y="4845352"/>
            <a:ext cx="2230613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ес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эмбеддингов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0.3,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вес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LLM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-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реранкера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0.7 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009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E51C-C9E7-567B-2AA9-74E153790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C3B2051A-4E0C-E691-0E35-A4C82EA6A59B}"/>
              </a:ext>
            </a:extLst>
          </p:cNvPr>
          <p:cNvSpPr txBox="1"/>
          <p:nvPr/>
        </p:nvSpPr>
        <p:spPr>
          <a:xfrm>
            <a:off x="335360" y="856173"/>
            <a:ext cx="29020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Augmentation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9C1B10A2-C6ED-69AD-B6E6-77BBC3F9D9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0D65D46C-D447-3541-4FC4-9254610204E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11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4FB2A-AA1F-030E-A742-EAF00E4A9957}"/>
              </a:ext>
            </a:extLst>
          </p:cNvPr>
          <p:cNvSpPr txBox="1"/>
          <p:nvPr/>
        </p:nvSpPr>
        <p:spPr>
          <a:xfrm>
            <a:off x="240229" y="3212976"/>
            <a:ext cx="122014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System prompt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45242-1913-D08E-9BCF-60B9ECE37BE9}"/>
              </a:ext>
            </a:extLst>
          </p:cNvPr>
          <p:cNvSpPr txBox="1"/>
          <p:nvPr/>
        </p:nvSpPr>
        <p:spPr>
          <a:xfrm>
            <a:off x="274238" y="5805358"/>
            <a:ext cx="1152128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User prompt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2FB62-7E7B-2B37-5AC3-80F50CC6FEDA}"/>
              </a:ext>
            </a:extLst>
          </p:cNvPr>
          <p:cNvSpPr txBox="1"/>
          <p:nvPr/>
        </p:nvSpPr>
        <p:spPr>
          <a:xfrm>
            <a:off x="6051812" y="5866913"/>
            <a:ext cx="597666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Контекст: (найденный контекст, т.е. отобранные страницы)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Вопрос: (вопрос)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C7056-0B0E-AC65-1588-3C537EB29FB5}"/>
              </a:ext>
            </a:extLst>
          </p:cNvPr>
          <p:cNvSpPr txBox="1"/>
          <p:nvPr/>
        </p:nvSpPr>
        <p:spPr>
          <a:xfrm>
            <a:off x="2207568" y="1572828"/>
            <a:ext cx="3168352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Основная системная инструкция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AD6AD-4747-0EE5-0A14-7999FC99B8FA}"/>
              </a:ext>
            </a:extLst>
          </p:cNvPr>
          <p:cNvSpPr txBox="1"/>
          <p:nvPr/>
        </p:nvSpPr>
        <p:spPr>
          <a:xfrm>
            <a:off x="2052595" y="3248666"/>
            <a:ext cx="3478297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Pydantic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-схема, которая задает формат ответа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952F08-B9BA-84C2-280D-A71BFEF30B82}"/>
              </a:ext>
            </a:extLst>
          </p:cNvPr>
          <p:cNvSpPr txBox="1"/>
          <p:nvPr/>
        </p:nvSpPr>
        <p:spPr>
          <a:xfrm>
            <a:off x="1991543" y="4673881"/>
            <a:ext cx="3478297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Примеры пар «запрос-ответ» для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one/few-shot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B87ED-7A58-6D22-13B9-9F144161B331}"/>
              </a:ext>
            </a:extLst>
          </p:cNvPr>
          <p:cNvSpPr txBox="1"/>
          <p:nvPr/>
        </p:nvSpPr>
        <p:spPr>
          <a:xfrm>
            <a:off x="5943488" y="738937"/>
            <a:ext cx="62646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Ты — RAG (</a:t>
            </a:r>
            <a:r>
              <a:rPr lang="ru-RU" dirty="0" err="1"/>
              <a:t>Retrieval-Augmented</a:t>
            </a:r>
            <a:r>
              <a:rPr lang="ru-RU" dirty="0"/>
              <a:t> Generation) система ответов.</a:t>
            </a:r>
          </a:p>
          <a:p>
            <a:r>
              <a:rPr lang="ru-RU" dirty="0"/>
              <a:t>Твоя задача — отвечать на заданный вопрос, опираясь ТОЛЬКО на информацию из годового отчёта компании, который предоставляется как релевантные страницы (контекст) после процедуры RAG.</a:t>
            </a:r>
          </a:p>
          <a:p>
            <a:r>
              <a:rPr lang="ru-RU" dirty="0"/>
              <a:t>Перед финальным ответом внимательно, вслух и по шагам проанализируй вопрос.</a:t>
            </a:r>
            <a:r>
              <a:rPr lang="en-US" dirty="0"/>
              <a:t> (</a:t>
            </a:r>
            <a:r>
              <a:rPr lang="ru-RU" dirty="0"/>
              <a:t>и т.д.)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5E0E5-7FDC-8A4C-A1A6-F62777908A0E}"/>
              </a:ext>
            </a:extLst>
          </p:cNvPr>
          <p:cNvSpPr txBox="1"/>
          <p:nvPr/>
        </p:nvSpPr>
        <p:spPr>
          <a:xfrm>
            <a:off x="5943488" y="2907814"/>
            <a:ext cx="61179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step_by_step_analysis</a:t>
            </a:r>
            <a:r>
              <a:rPr lang="ru-RU" dirty="0"/>
              <a:t>: </a:t>
            </a:r>
            <a:r>
              <a:rPr lang="ru-RU" dirty="0" err="1"/>
              <a:t>str</a:t>
            </a:r>
            <a:r>
              <a:rPr lang="ru-RU" dirty="0"/>
              <a:t> = Field(</a:t>
            </a:r>
            <a:r>
              <a:rPr lang="ru-RU" dirty="0" err="1"/>
              <a:t>description</a:t>
            </a:r>
            <a:r>
              <a:rPr lang="ru-RU" dirty="0"/>
              <a:t>="</a:t>
            </a:r>
          </a:p>
          <a:p>
            <a:r>
              <a:rPr lang="ru-RU" dirty="0"/>
              <a:t>Подробный пошаговый анализ ответа минимум из 5 шагов и не менее 150 слов."</a:t>
            </a:r>
            <a:endParaRPr lang="en-US" dirty="0"/>
          </a:p>
          <a:p>
            <a:r>
              <a:rPr lang="ru-RU" dirty="0" err="1"/>
              <a:t>str</a:t>
            </a:r>
            <a:r>
              <a:rPr lang="ru-RU" dirty="0"/>
              <a:t> = Field(</a:t>
            </a:r>
            <a:r>
              <a:rPr lang="ru-RU" dirty="0" err="1"/>
              <a:t>description</a:t>
            </a:r>
            <a:r>
              <a:rPr lang="ru-RU" dirty="0"/>
              <a:t>="Краткое резюме пошагового анализа. Около 50 слов.") (и т.д.)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B332D9-B113-5CEB-F7C7-16418A8E2694}"/>
              </a:ext>
            </a:extLst>
          </p:cNvPr>
          <p:cNvSpPr txBox="1"/>
          <p:nvPr/>
        </p:nvSpPr>
        <p:spPr>
          <a:xfrm>
            <a:off x="5943488" y="4581128"/>
            <a:ext cx="61179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Пример 1: Какова прибыль Сбера за 2023 год?</a:t>
            </a:r>
          </a:p>
          <a:p>
            <a:r>
              <a:rPr lang="ru-RU" dirty="0"/>
              <a:t>{"</a:t>
            </a:r>
            <a:r>
              <a:rPr lang="ru-RU" dirty="0" err="1"/>
              <a:t>step_by_step_analysis</a:t>
            </a:r>
            <a:r>
              <a:rPr lang="ru-RU" dirty="0"/>
              <a:t>": «…»","</a:t>
            </a:r>
            <a:r>
              <a:rPr lang="ru-RU" dirty="0" err="1"/>
              <a:t>reasoning_summary</a:t>
            </a:r>
            <a:r>
              <a:rPr lang="ru-RU" dirty="0"/>
              <a:t>": «…»",</a:t>
            </a:r>
          </a:p>
          <a:p>
            <a:r>
              <a:rPr lang="ru-RU" dirty="0"/>
              <a:t>  "</a:t>
            </a:r>
            <a:r>
              <a:rPr lang="ru-RU" dirty="0" err="1"/>
              <a:t>relevant_pages</a:t>
            </a:r>
            <a:r>
              <a:rPr lang="ru-RU" dirty="0"/>
              <a:t>": …, "</a:t>
            </a:r>
            <a:r>
              <a:rPr lang="ru-RU" dirty="0" err="1"/>
              <a:t>final_answer</a:t>
            </a:r>
            <a:r>
              <a:rPr lang="ru-RU" dirty="0"/>
              <a:t>": …}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30D62-8454-F465-5170-C0A90616EF01}"/>
              </a:ext>
            </a:extLst>
          </p:cNvPr>
          <p:cNvSpPr txBox="1"/>
          <p:nvPr/>
        </p:nvSpPr>
        <p:spPr>
          <a:xfrm>
            <a:off x="2077260" y="5839596"/>
            <a:ext cx="3478297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Template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для вставки контекст и вопроса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8" name="Знак ''плюс'' 37">
            <a:extLst>
              <a:ext uri="{FF2B5EF4-FFF2-40B4-BE49-F238E27FC236}">
                <a16:creationId xmlns:a16="http://schemas.microsoft.com/office/drawing/2014/main" id="{7F6287F2-C319-D361-E397-522DEC3B5557}"/>
              </a:ext>
            </a:extLst>
          </p:cNvPr>
          <p:cNvSpPr/>
          <p:nvPr/>
        </p:nvSpPr>
        <p:spPr>
          <a:xfrm>
            <a:off x="3359696" y="2484407"/>
            <a:ext cx="576064" cy="496063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Знак ''плюс'' 39">
            <a:extLst>
              <a:ext uri="{FF2B5EF4-FFF2-40B4-BE49-F238E27FC236}">
                <a16:creationId xmlns:a16="http://schemas.microsoft.com/office/drawing/2014/main" id="{5E9FFB41-EB06-EA65-77C8-0B2CB2469952}"/>
              </a:ext>
            </a:extLst>
          </p:cNvPr>
          <p:cNvSpPr/>
          <p:nvPr/>
        </p:nvSpPr>
        <p:spPr>
          <a:xfrm>
            <a:off x="3359696" y="4043051"/>
            <a:ext cx="576064" cy="496063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56DD26F-7341-BEAA-CAD1-6666D3BEB7B7}"/>
              </a:ext>
            </a:extLst>
          </p:cNvPr>
          <p:cNvCxnSpPr>
            <a:stCxn id="4" idx="3"/>
            <a:endCxn id="12" idx="1"/>
          </p:cNvCxnSpPr>
          <p:nvPr/>
        </p:nvCxnSpPr>
        <p:spPr>
          <a:xfrm flipV="1">
            <a:off x="1460375" y="1880605"/>
            <a:ext cx="747193" cy="167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D8CDEC3-FD73-277B-1DDF-755FC0D3BCA0}"/>
              </a:ext>
            </a:extLst>
          </p:cNvPr>
          <p:cNvCxnSpPr>
            <a:stCxn id="4" idx="3"/>
            <a:endCxn id="16" idx="1"/>
          </p:cNvCxnSpPr>
          <p:nvPr/>
        </p:nvCxnSpPr>
        <p:spPr>
          <a:xfrm>
            <a:off x="1460375" y="3551530"/>
            <a:ext cx="592220" cy="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9EE45918-BF69-F193-A15C-8FA25A7E6E9A}"/>
              </a:ext>
            </a:extLst>
          </p:cNvPr>
          <p:cNvCxnSpPr>
            <a:stCxn id="4" idx="3"/>
            <a:endCxn id="19" idx="1"/>
          </p:cNvCxnSpPr>
          <p:nvPr/>
        </p:nvCxnSpPr>
        <p:spPr>
          <a:xfrm>
            <a:off x="1460375" y="3551530"/>
            <a:ext cx="531168" cy="143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24D2562B-7B7C-FC63-0245-BC62B8018FF5}"/>
              </a:ext>
            </a:extLst>
          </p:cNvPr>
          <p:cNvCxnSpPr>
            <a:stCxn id="5" idx="3"/>
            <a:endCxn id="36" idx="1"/>
          </p:cNvCxnSpPr>
          <p:nvPr/>
        </p:nvCxnSpPr>
        <p:spPr>
          <a:xfrm>
            <a:off x="1426366" y="6143912"/>
            <a:ext cx="650894" cy="3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0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5D00A-99A7-CDC2-A030-6645AA74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43D8262D-4350-034D-CC7C-01EB0ACA14BF}"/>
              </a:ext>
            </a:extLst>
          </p:cNvPr>
          <p:cNvSpPr txBox="1"/>
          <p:nvPr/>
        </p:nvSpPr>
        <p:spPr>
          <a:xfrm>
            <a:off x="335360" y="856173"/>
            <a:ext cx="29020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Generation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9DE0056C-DEFE-9D04-16DE-3D5660BBFA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92E4152D-97C6-81A1-D7C8-79B70F2381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12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D565B-A28D-07A1-B9E7-BD35E571C876}"/>
              </a:ext>
            </a:extLst>
          </p:cNvPr>
          <p:cNvSpPr txBox="1"/>
          <p:nvPr/>
        </p:nvSpPr>
        <p:spPr>
          <a:xfrm>
            <a:off x="312021" y="1412776"/>
            <a:ext cx="11400603" cy="1702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Специфическое для условий данного соревнования решение: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каждый запрос (кроме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multiquery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) касался только одного отчета;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 запросе было явно указано, к отчету какой компании он относится;</a:t>
            </a:r>
          </a:p>
          <a:p>
            <a:pPr marL="342900" indent="-342900" algn="just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запросы относились к одному из нескольких известных типов.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E0A433A-4774-FD91-B610-5BFC4AADCC3E}"/>
              </a:ext>
            </a:extLst>
          </p:cNvPr>
          <p:cNvSpPr/>
          <p:nvPr/>
        </p:nvSpPr>
        <p:spPr>
          <a:xfrm>
            <a:off x="623390" y="3933056"/>
            <a:ext cx="2147857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Какова прибыль Сбера за 2023 год?</a:t>
            </a:r>
          </a:p>
        </p:txBody>
      </p:sp>
      <p:pic>
        <p:nvPicPr>
          <p:cNvPr id="8" name="Рисунок 7" descr="База данных">
            <a:extLst>
              <a:ext uri="{FF2B5EF4-FFF2-40B4-BE49-F238E27FC236}">
                <a16:creationId xmlns:a16="http://schemas.microsoft.com/office/drawing/2014/main" id="{6A717E49-0164-766D-1EB7-A0E753D21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360" y="5250904"/>
            <a:ext cx="914400" cy="914400"/>
          </a:xfrm>
          <a:prstGeom prst="rect">
            <a:avLst/>
          </a:prstGeom>
        </p:spPr>
      </p:pic>
      <p:pic>
        <p:nvPicPr>
          <p:cNvPr id="9" name="Рисунок 8" descr="База данных">
            <a:extLst>
              <a:ext uri="{FF2B5EF4-FFF2-40B4-BE49-F238E27FC236}">
                <a16:creationId xmlns:a16="http://schemas.microsoft.com/office/drawing/2014/main" id="{D7C6C25D-DC8F-7660-ECF5-D73937CDC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7930" y="5250904"/>
            <a:ext cx="914400" cy="914400"/>
          </a:xfrm>
          <a:prstGeom prst="rect">
            <a:avLst/>
          </a:prstGeom>
        </p:spPr>
      </p:pic>
      <p:pic>
        <p:nvPicPr>
          <p:cNvPr id="10" name="Рисунок 9" descr="База данных">
            <a:extLst>
              <a:ext uri="{FF2B5EF4-FFF2-40B4-BE49-F238E27FC236}">
                <a16:creationId xmlns:a16="http://schemas.microsoft.com/office/drawing/2014/main" id="{D661C5B0-5F00-4058-5437-D83886736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1560" y="5250904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BFFB3-59F4-143B-0CBC-5FFD9E5D26A5}"/>
              </a:ext>
            </a:extLst>
          </p:cNvPr>
          <p:cNvSpPr txBox="1"/>
          <p:nvPr/>
        </p:nvSpPr>
        <p:spPr>
          <a:xfrm>
            <a:off x="263352" y="6064260"/>
            <a:ext cx="93610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Отчет Сбера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FB96BBC4-8513-4D4D-4DE5-3B65923E257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792560" y="4797152"/>
            <a:ext cx="904759" cy="453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C64390-DEB4-B2F2-900B-BE99DCC8EDC7}"/>
              </a:ext>
            </a:extLst>
          </p:cNvPr>
          <p:cNvSpPr txBox="1"/>
          <p:nvPr/>
        </p:nvSpPr>
        <p:spPr>
          <a:xfrm>
            <a:off x="329214" y="3328754"/>
            <a:ext cx="286367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1.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к нужной БД по имени компании</a:t>
            </a:r>
            <a:endParaRPr kumimoji="0" lang="ru-RU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D11467-AA9C-544D-9482-515E2C35129C}"/>
              </a:ext>
            </a:extLst>
          </p:cNvPr>
          <p:cNvSpPr txBox="1"/>
          <p:nvPr/>
        </p:nvSpPr>
        <p:spPr>
          <a:xfrm>
            <a:off x="4367808" y="3324020"/>
            <a:ext cx="286367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2.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к нужному шаблону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промпта</a:t>
            </a:r>
            <a:endParaRPr kumimoji="0" lang="ru-RU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74964CC0-7C89-BB4D-E4C1-C593FB847079}"/>
              </a:ext>
            </a:extLst>
          </p:cNvPr>
          <p:cNvSpPr/>
          <p:nvPr/>
        </p:nvSpPr>
        <p:spPr>
          <a:xfrm>
            <a:off x="4725714" y="3933056"/>
            <a:ext cx="2147857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Какова прибыль Сбера за 2023 год?</a:t>
            </a:r>
          </a:p>
        </p:txBody>
      </p:sp>
      <p:pic>
        <p:nvPicPr>
          <p:cNvPr id="27" name="Рисунок 26" descr="Список">
            <a:extLst>
              <a:ext uri="{FF2B5EF4-FFF2-40B4-BE49-F238E27FC236}">
                <a16:creationId xmlns:a16="http://schemas.microsoft.com/office/drawing/2014/main" id="{C0EDD3E0-21AF-1BA3-FF34-9CD44A8B3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1824" y="5250904"/>
            <a:ext cx="914400" cy="914400"/>
          </a:xfrm>
          <a:prstGeom prst="rect">
            <a:avLst/>
          </a:prstGeom>
        </p:spPr>
      </p:pic>
      <p:pic>
        <p:nvPicPr>
          <p:cNvPr id="28" name="Рисунок 27" descr="Список">
            <a:extLst>
              <a:ext uri="{FF2B5EF4-FFF2-40B4-BE49-F238E27FC236}">
                <a16:creationId xmlns:a16="http://schemas.microsoft.com/office/drawing/2014/main" id="{6CB2E04D-46DA-354F-35C1-499CA865D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5615" y="5250904"/>
            <a:ext cx="914400" cy="914400"/>
          </a:xfrm>
          <a:prstGeom prst="rect">
            <a:avLst/>
          </a:prstGeom>
        </p:spPr>
      </p:pic>
      <p:pic>
        <p:nvPicPr>
          <p:cNvPr id="32" name="Рисунок 31" descr="Список">
            <a:extLst>
              <a:ext uri="{FF2B5EF4-FFF2-40B4-BE49-F238E27FC236}">
                <a16:creationId xmlns:a16="http://schemas.microsoft.com/office/drawing/2014/main" id="{216B5FA4-4EC0-EC06-752B-077AFD698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6338" y="5250904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33982F4-5FED-D1E3-8859-D5631501ACA3}"/>
              </a:ext>
            </a:extLst>
          </p:cNvPr>
          <p:cNvSpPr txBox="1"/>
          <p:nvPr/>
        </p:nvSpPr>
        <p:spPr>
          <a:xfrm>
            <a:off x="3525418" y="6153328"/>
            <a:ext cx="324036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Шаблон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промпта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, где ответ – одно число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4A3B979-1B5F-9D84-009F-2E008D9F2D33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4969024" y="4797152"/>
            <a:ext cx="830619" cy="453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53B44910-5FDF-E6FC-D115-6B733FFF7C1F}"/>
              </a:ext>
            </a:extLst>
          </p:cNvPr>
          <p:cNvSpPr/>
          <p:nvPr/>
        </p:nvSpPr>
        <p:spPr>
          <a:xfrm>
            <a:off x="8828038" y="3933056"/>
            <a:ext cx="2147857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У кого больше прибыль за 2023 г. – у Сбера или ВТБ?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1A2C93-CCF7-4B59-65E1-903388E045A9}"/>
              </a:ext>
            </a:extLst>
          </p:cNvPr>
          <p:cNvSpPr txBox="1"/>
          <p:nvPr/>
        </p:nvSpPr>
        <p:spPr>
          <a:xfrm>
            <a:off x="8406402" y="3325662"/>
            <a:ext cx="286367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3. </a:t>
            </a:r>
            <a:r>
              <a:rPr kumimoji="0" lang="ru-RU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</a:t>
            </a:r>
            <a:r>
              <a:rPr kumimoji="0" lang="en-US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multiquery</a:t>
            </a:r>
            <a:r>
              <a:rPr kumimoji="0" lang="en-US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</a:t>
            </a:r>
            <a:r>
              <a:rPr kumimoji="0" lang="ru-RU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запросов</a:t>
            </a:r>
            <a:endParaRPr kumimoji="0" lang="ru-RU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3BC8D7C2-D2D4-3AB2-60E2-50D8DE78D88F}"/>
              </a:ext>
            </a:extLst>
          </p:cNvPr>
          <p:cNvSpPr/>
          <p:nvPr/>
        </p:nvSpPr>
        <p:spPr>
          <a:xfrm>
            <a:off x="7872584" y="5200164"/>
            <a:ext cx="188319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F9FD177B-F2C4-E539-D26B-3D85BD4F84A3}"/>
              </a:ext>
            </a:extLst>
          </p:cNvPr>
          <p:cNvSpPr/>
          <p:nvPr/>
        </p:nvSpPr>
        <p:spPr>
          <a:xfrm>
            <a:off x="10196145" y="5200164"/>
            <a:ext cx="1732504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ВТБ за 2023 год?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F58534-9551-7474-3788-ECA641BCFC28}"/>
              </a:ext>
            </a:extLst>
          </p:cNvPr>
          <p:cNvSpPr txBox="1"/>
          <p:nvPr/>
        </p:nvSpPr>
        <p:spPr>
          <a:xfrm>
            <a:off x="9192344" y="6190273"/>
            <a:ext cx="173250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И дальше как в п.1 и п.2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8ABD144A-A7A9-39C0-4FFF-0D7A43C61D19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8814179" y="4797152"/>
            <a:ext cx="1087788" cy="40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E6715F7A-FDB0-FC3A-629F-288A12A4D41C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>
            <a:off x="9901967" y="4797152"/>
            <a:ext cx="1160430" cy="40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A23EECF-C214-9C14-243F-AAE4465283E3}"/>
              </a:ext>
            </a:extLst>
          </p:cNvPr>
          <p:cNvSpPr txBox="1"/>
          <p:nvPr/>
        </p:nvSpPr>
        <p:spPr>
          <a:xfrm>
            <a:off x="8626337" y="4867767"/>
            <a:ext cx="2598999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перефразируем с помощью </a:t>
            </a:r>
            <a:r>
              <a:rPr lang="en-US" sz="14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endParaRPr lang="ru-RU" sz="14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4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8CE1D-5B0C-8185-3F64-FF211134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16E80C72-0EA6-AC6B-E55D-DB07DD357067}"/>
              </a:ext>
            </a:extLst>
          </p:cNvPr>
          <p:cNvSpPr txBox="1"/>
          <p:nvPr/>
        </p:nvSpPr>
        <p:spPr>
          <a:xfrm>
            <a:off x="335360" y="856173"/>
            <a:ext cx="777686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Ещё раз соберем всё решение вместе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8F611A24-F5EB-5D6E-95B6-723E04C129B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9CD92A06-B9F6-9964-D340-F0EAB06A78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13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0D1633-E81B-C713-0ECE-6D5C66DBE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772816"/>
            <a:ext cx="675472" cy="8308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1A6CE2-ED6A-2438-F551-65E05714F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8657" r="4440" b="7476"/>
          <a:stretch/>
        </p:blipFill>
        <p:spPr>
          <a:xfrm>
            <a:off x="915678" y="1514974"/>
            <a:ext cx="1199049" cy="552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76996-339D-EA5A-4EEB-2852DA29CC32}"/>
              </a:ext>
            </a:extLst>
          </p:cNvPr>
          <p:cNvSpPr txBox="1"/>
          <p:nvPr/>
        </p:nvSpPr>
        <p:spPr>
          <a:xfrm>
            <a:off x="1729091" y="2066364"/>
            <a:ext cx="96644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JSON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B649D-D2BF-C3E7-DE77-A4D5D42AC304}"/>
              </a:ext>
            </a:extLst>
          </p:cNvPr>
          <p:cNvSpPr txBox="1"/>
          <p:nvPr/>
        </p:nvSpPr>
        <p:spPr>
          <a:xfrm>
            <a:off x="3160495" y="2020196"/>
            <a:ext cx="155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Markdown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8AEA9-D424-F97C-DF81-3E34B108AF95}"/>
              </a:ext>
            </a:extLst>
          </p:cNvPr>
          <p:cNvSpPr txBox="1"/>
          <p:nvPr/>
        </p:nvSpPr>
        <p:spPr>
          <a:xfrm>
            <a:off x="5807968" y="1757344"/>
            <a:ext cx="3213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Чанки</a:t>
            </a:r>
            <a:r>
              <a:rPr lang="ru-RU" sz="18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текста по 300 токенов с перекрытием по 50 токенов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5" name="Рисунок 14" descr="База данных">
            <a:extLst>
              <a:ext uri="{FF2B5EF4-FFF2-40B4-BE49-F238E27FC236}">
                <a16:creationId xmlns:a16="http://schemas.microsoft.com/office/drawing/2014/main" id="{525258F3-1E78-06A0-E433-5539DB946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9899" y="1731031"/>
            <a:ext cx="914400" cy="914400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EE240EF-6554-9B32-1628-25DC586BBD97}"/>
              </a:ext>
            </a:extLst>
          </p:cNvPr>
          <p:cNvCxnSpPr>
            <a:cxnSpLocks/>
          </p:cNvCxnSpPr>
          <p:nvPr/>
        </p:nvCxnSpPr>
        <p:spPr>
          <a:xfrm>
            <a:off x="888085" y="2204864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FFC2925-F800-96F6-1ED6-A8C53FF76A93}"/>
              </a:ext>
            </a:extLst>
          </p:cNvPr>
          <p:cNvCxnSpPr>
            <a:cxnSpLocks/>
          </p:cNvCxnSpPr>
          <p:nvPr/>
        </p:nvCxnSpPr>
        <p:spPr>
          <a:xfrm>
            <a:off x="2423592" y="2204863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542447C-9BB4-D149-3E69-A367C013D4CF}"/>
              </a:ext>
            </a:extLst>
          </p:cNvPr>
          <p:cNvCxnSpPr>
            <a:cxnSpLocks/>
          </p:cNvCxnSpPr>
          <p:nvPr/>
        </p:nvCxnSpPr>
        <p:spPr>
          <a:xfrm>
            <a:off x="4583832" y="2204863"/>
            <a:ext cx="1224136" cy="14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A3D3E50-DA19-5AE0-12ED-BD8DE745F18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021413" y="2219009"/>
            <a:ext cx="21040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F2C04C-11E3-00F2-6299-0E78337AEB3A}"/>
              </a:ext>
            </a:extLst>
          </p:cNvPr>
          <p:cNvSpPr txBox="1"/>
          <p:nvPr/>
        </p:nvSpPr>
        <p:spPr>
          <a:xfrm>
            <a:off x="4549355" y="1532736"/>
            <a:ext cx="1330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рекурсивный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сплиттер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0E47AF-488B-6282-A98D-DF44AC8A4059}"/>
              </a:ext>
            </a:extLst>
          </p:cNvPr>
          <p:cNvSpPr txBox="1"/>
          <p:nvPr/>
        </p:nvSpPr>
        <p:spPr>
          <a:xfrm>
            <a:off x="9048328" y="1814627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E8352-739C-BD4F-A275-5D762C26FE65}"/>
              </a:ext>
            </a:extLst>
          </p:cNvPr>
          <p:cNvSpPr txBox="1"/>
          <p:nvPr/>
        </p:nvSpPr>
        <p:spPr>
          <a:xfrm>
            <a:off x="11221643" y="1484784"/>
            <a:ext cx="7790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FAISS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C088C1EA-4A0F-2E24-2504-504A91B0E01D}"/>
              </a:ext>
            </a:extLst>
          </p:cNvPr>
          <p:cNvSpPr/>
          <p:nvPr/>
        </p:nvSpPr>
        <p:spPr>
          <a:xfrm>
            <a:off x="119336" y="3460159"/>
            <a:ext cx="180020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76F0C-1738-F225-3B00-AF8139B03FAA}"/>
              </a:ext>
            </a:extLst>
          </p:cNvPr>
          <p:cNvSpPr txBox="1"/>
          <p:nvPr/>
        </p:nvSpPr>
        <p:spPr>
          <a:xfrm>
            <a:off x="2752209" y="3558834"/>
            <a:ext cx="302433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Векторное представление запроса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F6D0E3-A8E8-A319-AF09-1A22A82ABB5B}"/>
              </a:ext>
            </a:extLst>
          </p:cNvPr>
          <p:cNvSpPr txBox="1"/>
          <p:nvPr/>
        </p:nvSpPr>
        <p:spPr>
          <a:xfrm>
            <a:off x="8760296" y="3538440"/>
            <a:ext cx="18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Parent-page enrichment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E0275D-E7BF-CBA5-2E34-EFBCAC661447}"/>
              </a:ext>
            </a:extLst>
          </p:cNvPr>
          <p:cNvSpPr txBox="1"/>
          <p:nvPr/>
        </p:nvSpPr>
        <p:spPr>
          <a:xfrm>
            <a:off x="6096000" y="3573642"/>
            <a:ext cx="259228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Топ 30 релевантных 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чанков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в базе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CACAD7-0549-4D99-EC6D-26E332C0A079}"/>
              </a:ext>
            </a:extLst>
          </p:cNvPr>
          <p:cNvSpPr txBox="1"/>
          <p:nvPr/>
        </p:nvSpPr>
        <p:spPr>
          <a:xfrm>
            <a:off x="10704512" y="3566238"/>
            <a:ext cx="136815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-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реранкинг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E0F9FC-04AD-11A6-7839-861438D48036}"/>
              </a:ext>
            </a:extLst>
          </p:cNvPr>
          <p:cNvSpPr txBox="1"/>
          <p:nvPr/>
        </p:nvSpPr>
        <p:spPr>
          <a:xfrm>
            <a:off x="10661249" y="5041043"/>
            <a:ext cx="145467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Контекст для ответа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1A10696-7844-2EA7-3E41-CA12D8AB1021}"/>
              </a:ext>
            </a:extLst>
          </p:cNvPr>
          <p:cNvCxnSpPr>
            <a:cxnSpLocks/>
          </p:cNvCxnSpPr>
          <p:nvPr/>
        </p:nvCxnSpPr>
        <p:spPr>
          <a:xfrm>
            <a:off x="1991544" y="3892207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Соединитель: изогнутый 57">
            <a:extLst>
              <a:ext uri="{FF2B5EF4-FFF2-40B4-BE49-F238E27FC236}">
                <a16:creationId xmlns:a16="http://schemas.microsoft.com/office/drawing/2014/main" id="{443601B9-0A91-2ECD-DFBE-205B18151AEA}"/>
              </a:ext>
            </a:extLst>
          </p:cNvPr>
          <p:cNvCxnSpPr>
            <a:cxnSpLocks/>
          </p:cNvCxnSpPr>
          <p:nvPr/>
        </p:nvCxnSpPr>
        <p:spPr>
          <a:xfrm flipV="1">
            <a:off x="4718810" y="2389528"/>
            <a:ext cx="6406612" cy="1184114"/>
          </a:xfrm>
          <a:prstGeom prst="curved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Соединитель: изогнутый 60">
            <a:extLst>
              <a:ext uri="{FF2B5EF4-FFF2-40B4-BE49-F238E27FC236}">
                <a16:creationId xmlns:a16="http://schemas.microsoft.com/office/drawing/2014/main" id="{860BFFDA-07A0-C6DA-CA5C-9F6AF375B70A}"/>
              </a:ext>
            </a:extLst>
          </p:cNvPr>
          <p:cNvCxnSpPr>
            <a:cxnSpLocks/>
            <a:endCxn id="47" idx="0"/>
          </p:cNvCxnSpPr>
          <p:nvPr/>
        </p:nvCxnSpPr>
        <p:spPr>
          <a:xfrm rot="10800000" flipV="1">
            <a:off x="7392145" y="2645418"/>
            <a:ext cx="3949983" cy="928223"/>
          </a:xfrm>
          <a:prstGeom prst="curvedConnector2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381F8C0-75EB-B8F9-4A45-39BCE11216BE}"/>
              </a:ext>
            </a:extLst>
          </p:cNvPr>
          <p:cNvSpPr txBox="1"/>
          <p:nvPr/>
        </p:nvSpPr>
        <p:spPr>
          <a:xfrm>
            <a:off x="2127011" y="3279919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3CEC76-4853-F616-36E4-060BF088F622}"/>
              </a:ext>
            </a:extLst>
          </p:cNvPr>
          <p:cNvSpPr txBox="1"/>
          <p:nvPr/>
        </p:nvSpPr>
        <p:spPr>
          <a:xfrm>
            <a:off x="5245629" y="2818000"/>
            <a:ext cx="200308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роутинг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к нужной БД + косинусное сходство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7FE21F1E-3666-D349-B010-6AD9D61B3EE4}"/>
              </a:ext>
            </a:extLst>
          </p:cNvPr>
          <p:cNvCxnSpPr>
            <a:cxnSpLocks/>
          </p:cNvCxnSpPr>
          <p:nvPr/>
        </p:nvCxnSpPr>
        <p:spPr>
          <a:xfrm>
            <a:off x="8376917" y="3875703"/>
            <a:ext cx="5994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7238F177-D6B7-5F99-BF83-B445E6FBF51F}"/>
              </a:ext>
            </a:extLst>
          </p:cNvPr>
          <p:cNvCxnSpPr>
            <a:cxnSpLocks/>
          </p:cNvCxnSpPr>
          <p:nvPr/>
        </p:nvCxnSpPr>
        <p:spPr>
          <a:xfrm>
            <a:off x="10321133" y="3861605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EE4470C-E79F-B299-7CD3-AF584ECFDCBE}"/>
              </a:ext>
            </a:extLst>
          </p:cNvPr>
          <p:cNvSpPr txBox="1"/>
          <p:nvPr/>
        </p:nvSpPr>
        <p:spPr>
          <a:xfrm>
            <a:off x="119336" y="4974852"/>
            <a:ext cx="239649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Роутинг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к нужному шаблону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промпта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2CC579-480E-C2F2-1CFE-6EDA1A287AF6}"/>
              </a:ext>
            </a:extLst>
          </p:cNvPr>
          <p:cNvSpPr txBox="1"/>
          <p:nvPr/>
        </p:nvSpPr>
        <p:spPr>
          <a:xfrm>
            <a:off x="9367136" y="4359462"/>
            <a:ext cx="223061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ес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эмбеддингов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вес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реранкера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0.7 </a:t>
            </a: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6BF8AA2C-6E34-4607-B903-91D684207C6F}"/>
              </a:ext>
            </a:extLst>
          </p:cNvPr>
          <p:cNvCxnSpPr>
            <a:cxnSpLocks/>
            <a:stCxn id="49" idx="2"/>
            <a:endCxn id="52" idx="0"/>
          </p:cNvCxnSpPr>
          <p:nvPr/>
        </p:nvCxnSpPr>
        <p:spPr>
          <a:xfrm>
            <a:off x="11388588" y="4120236"/>
            <a:ext cx="0" cy="92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C736606-B6F0-23F6-0677-25E870CC5EC5}"/>
              </a:ext>
            </a:extLst>
          </p:cNvPr>
          <p:cNvSpPr txBox="1"/>
          <p:nvPr/>
        </p:nvSpPr>
        <p:spPr>
          <a:xfrm>
            <a:off x="10817803" y="3290089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gpt-4o-mini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F7676F1-F515-2EB6-70B6-B15E13935D1D}"/>
              </a:ext>
            </a:extLst>
          </p:cNvPr>
          <p:cNvSpPr txBox="1"/>
          <p:nvPr/>
        </p:nvSpPr>
        <p:spPr>
          <a:xfrm>
            <a:off x="11424592" y="4365104"/>
            <a:ext cx="766171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топ 10 страниц</a:t>
            </a:r>
          </a:p>
        </p:txBody>
      </p:sp>
      <p:sp>
        <p:nvSpPr>
          <p:cNvPr id="81" name="Прямоугольник: скругленные углы 80">
            <a:extLst>
              <a:ext uri="{FF2B5EF4-FFF2-40B4-BE49-F238E27FC236}">
                <a16:creationId xmlns:a16="http://schemas.microsoft.com/office/drawing/2014/main" id="{1A429D58-D97D-206E-C825-3C950FA67722}"/>
              </a:ext>
            </a:extLst>
          </p:cNvPr>
          <p:cNvSpPr/>
          <p:nvPr/>
        </p:nvSpPr>
        <p:spPr>
          <a:xfrm>
            <a:off x="3359696" y="4675071"/>
            <a:ext cx="5007134" cy="19993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Ты – </a:t>
            </a:r>
            <a:r>
              <a:rPr lang="en-US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RAG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Твоя задача…</a:t>
            </a:r>
          </a:p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Внимательно, вслух и по шагам…</a:t>
            </a:r>
          </a:p>
          <a:p>
            <a:pPr rtl="0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step_by_step_analysis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Field(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Пример ответа:…</a:t>
            </a:r>
          </a:p>
          <a:p>
            <a:pPr rtl="0">
              <a:spcBef>
                <a:spcPts val="600"/>
              </a:spcBef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Вопрос: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Контекст: …</a:t>
            </a:r>
            <a:endParaRPr lang="ru-RU" dirty="0"/>
          </a:p>
        </p:txBody>
      </p: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6DB9B8CD-62A4-9334-74BB-79A51FA6EB33}"/>
              </a:ext>
            </a:extLst>
          </p:cNvPr>
          <p:cNvCxnSpPr>
            <a:cxnSpLocks/>
          </p:cNvCxnSpPr>
          <p:nvPr/>
        </p:nvCxnSpPr>
        <p:spPr>
          <a:xfrm>
            <a:off x="927685" y="4397235"/>
            <a:ext cx="0" cy="5776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706F7B2-A69F-AA6B-A4E9-51B421ABD25B}"/>
              </a:ext>
            </a:extLst>
          </p:cNvPr>
          <p:cNvSpPr txBox="1"/>
          <p:nvPr/>
        </p:nvSpPr>
        <p:spPr>
          <a:xfrm>
            <a:off x="152584" y="2869671"/>
            <a:ext cx="172911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пользователя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66A3B5-F181-6661-C5BE-1F49C67B18F2}"/>
              </a:ext>
            </a:extLst>
          </p:cNvPr>
          <p:cNvSpPr txBox="1"/>
          <p:nvPr/>
        </p:nvSpPr>
        <p:spPr>
          <a:xfrm>
            <a:off x="4445843" y="4397235"/>
            <a:ext cx="172911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к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4CDE3C-5845-2972-7CD6-FE2EF871CD71}"/>
              </a:ext>
            </a:extLst>
          </p:cNvPr>
          <p:cNvSpPr txBox="1"/>
          <p:nvPr/>
        </p:nvSpPr>
        <p:spPr>
          <a:xfrm>
            <a:off x="6385666" y="4392494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8" name="Прямая со стрелкой 87">
            <a:extLst>
              <a:ext uri="{FF2B5EF4-FFF2-40B4-BE49-F238E27FC236}">
                <a16:creationId xmlns:a16="http://schemas.microsoft.com/office/drawing/2014/main" id="{CE396F82-B0B9-5C79-32DD-B42BEF5984A0}"/>
              </a:ext>
            </a:extLst>
          </p:cNvPr>
          <p:cNvCxnSpPr>
            <a:cxnSpLocks/>
          </p:cNvCxnSpPr>
          <p:nvPr/>
        </p:nvCxnSpPr>
        <p:spPr>
          <a:xfrm>
            <a:off x="2473354" y="5261786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Соединитель: изогнутый 89">
            <a:extLst>
              <a:ext uri="{FF2B5EF4-FFF2-40B4-BE49-F238E27FC236}">
                <a16:creationId xmlns:a16="http://schemas.microsoft.com/office/drawing/2014/main" id="{8D04EAFE-3495-A7D6-496F-7A3C21BAB8D0}"/>
              </a:ext>
            </a:extLst>
          </p:cNvPr>
          <p:cNvCxnSpPr>
            <a:stCxn id="52" idx="1"/>
          </p:cNvCxnSpPr>
          <p:nvPr/>
        </p:nvCxnSpPr>
        <p:spPr>
          <a:xfrm rot="10800000" flipV="1">
            <a:off x="4718811" y="5318042"/>
            <a:ext cx="5942439" cy="113529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74CE207-9465-009C-300D-1751A700224D}"/>
              </a:ext>
            </a:extLst>
          </p:cNvPr>
          <p:cNvSpPr txBox="1"/>
          <p:nvPr/>
        </p:nvSpPr>
        <p:spPr>
          <a:xfrm>
            <a:off x="9376721" y="6238012"/>
            <a:ext cx="132779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Ответ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0456136E-C36E-429F-9B93-68F45D283CDB}"/>
              </a:ext>
            </a:extLst>
          </p:cNvPr>
          <p:cNvCxnSpPr>
            <a:cxnSpLocks/>
          </p:cNvCxnSpPr>
          <p:nvPr/>
        </p:nvCxnSpPr>
        <p:spPr>
          <a:xfrm>
            <a:off x="8472264" y="6376511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22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0D536-F071-5DF3-203E-571805E9C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AE232D3F-5807-92C8-CFF0-47B3F372073D}"/>
              </a:ext>
            </a:extLst>
          </p:cNvPr>
          <p:cNvSpPr txBox="1"/>
          <p:nvPr/>
        </p:nvSpPr>
        <p:spPr>
          <a:xfrm>
            <a:off x="203601" y="796431"/>
            <a:ext cx="1152128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Упрощенная адаптация (курсовой проект автора презентации, развернут на </a:t>
            </a: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HF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DBFED295-F38D-B431-6281-ED0464049B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Номер слайда 38">
            <a:extLst>
              <a:ext uri="{FF2B5EF4-FFF2-40B4-BE49-F238E27FC236}">
                <a16:creationId xmlns:a16="http://schemas.microsoft.com/office/drawing/2014/main" id="{C649B337-6B31-B42E-74B4-C2B333622F2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5295" y="6309320"/>
            <a:ext cx="57937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14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021DDD-D496-7400-3675-D930B9916C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44824"/>
            <a:ext cx="675472" cy="830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99D11-4D40-8472-0319-3FB4ED3ACE84}"/>
              </a:ext>
            </a:extLst>
          </p:cNvPr>
          <p:cNvSpPr txBox="1"/>
          <p:nvPr/>
        </p:nvSpPr>
        <p:spPr>
          <a:xfrm>
            <a:off x="1729091" y="2138372"/>
            <a:ext cx="96644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JSON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7A5D2-DCF5-B4D9-0CE0-F2080F2C1EBA}"/>
              </a:ext>
            </a:extLst>
          </p:cNvPr>
          <p:cNvSpPr txBox="1"/>
          <p:nvPr/>
        </p:nvSpPr>
        <p:spPr>
          <a:xfrm>
            <a:off x="3160495" y="2092204"/>
            <a:ext cx="1558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Markdown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EB672-BFA6-DD36-F077-488A4A06F807}"/>
              </a:ext>
            </a:extLst>
          </p:cNvPr>
          <p:cNvSpPr txBox="1"/>
          <p:nvPr/>
        </p:nvSpPr>
        <p:spPr>
          <a:xfrm>
            <a:off x="5807968" y="1829352"/>
            <a:ext cx="3213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Чанки</a:t>
            </a:r>
            <a:r>
              <a:rPr lang="ru-RU" sz="18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текста по 300 токенов с перекрытием по 50 токенов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0" name="Рисунок 9" descr="База данных">
            <a:extLst>
              <a:ext uri="{FF2B5EF4-FFF2-40B4-BE49-F238E27FC236}">
                <a16:creationId xmlns:a16="http://schemas.microsoft.com/office/drawing/2014/main" id="{2D73D3F5-B553-A187-057B-694CC15B9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9899" y="1803039"/>
            <a:ext cx="914400" cy="91440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1EEA384-8E4D-7A9E-A71B-50B9681F5D20}"/>
              </a:ext>
            </a:extLst>
          </p:cNvPr>
          <p:cNvCxnSpPr>
            <a:cxnSpLocks/>
          </p:cNvCxnSpPr>
          <p:nvPr/>
        </p:nvCxnSpPr>
        <p:spPr>
          <a:xfrm>
            <a:off x="888085" y="2276872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E834523-3BD6-CC5B-3C79-D19447E6E3D7}"/>
              </a:ext>
            </a:extLst>
          </p:cNvPr>
          <p:cNvCxnSpPr>
            <a:cxnSpLocks/>
          </p:cNvCxnSpPr>
          <p:nvPr/>
        </p:nvCxnSpPr>
        <p:spPr>
          <a:xfrm>
            <a:off x="2423592" y="2276871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24ECE41-5B86-D83A-EF3B-4170570549A0}"/>
              </a:ext>
            </a:extLst>
          </p:cNvPr>
          <p:cNvCxnSpPr>
            <a:cxnSpLocks/>
          </p:cNvCxnSpPr>
          <p:nvPr/>
        </p:nvCxnSpPr>
        <p:spPr>
          <a:xfrm>
            <a:off x="4583832" y="2276871"/>
            <a:ext cx="1224136" cy="14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A121875-6FE8-5581-CA77-69891D5C909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021413" y="2291017"/>
            <a:ext cx="21040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6BD622-8BD0-9970-AD31-7A1625CF6E2C}"/>
              </a:ext>
            </a:extLst>
          </p:cNvPr>
          <p:cNvSpPr txBox="1"/>
          <p:nvPr/>
        </p:nvSpPr>
        <p:spPr>
          <a:xfrm>
            <a:off x="4549355" y="1604744"/>
            <a:ext cx="1330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рекурсивный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сплиттер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2BA98-D2CB-9633-3E61-7DD39E2AB1E7}"/>
              </a:ext>
            </a:extLst>
          </p:cNvPr>
          <p:cNvSpPr txBox="1"/>
          <p:nvPr/>
        </p:nvSpPr>
        <p:spPr>
          <a:xfrm>
            <a:off x="9048328" y="1886635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043291-1A12-F0FA-A915-48F8F992ABE4}"/>
              </a:ext>
            </a:extLst>
          </p:cNvPr>
          <p:cNvSpPr txBox="1"/>
          <p:nvPr/>
        </p:nvSpPr>
        <p:spPr>
          <a:xfrm>
            <a:off x="11221643" y="1556792"/>
            <a:ext cx="7790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FAISS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2F2C3026-80DD-9C99-ECCA-51526010D966}"/>
              </a:ext>
            </a:extLst>
          </p:cNvPr>
          <p:cNvSpPr/>
          <p:nvPr/>
        </p:nvSpPr>
        <p:spPr>
          <a:xfrm>
            <a:off x="119336" y="3532167"/>
            <a:ext cx="180020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A6C448-22CB-1A62-C589-2129F0087947}"/>
              </a:ext>
            </a:extLst>
          </p:cNvPr>
          <p:cNvSpPr txBox="1"/>
          <p:nvPr/>
        </p:nvSpPr>
        <p:spPr>
          <a:xfrm>
            <a:off x="2752209" y="3630842"/>
            <a:ext cx="302433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Векторное представление запроса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B0F4C3-9E44-5BC1-695C-681A30366D42}"/>
              </a:ext>
            </a:extLst>
          </p:cNvPr>
          <p:cNvSpPr txBox="1"/>
          <p:nvPr/>
        </p:nvSpPr>
        <p:spPr>
          <a:xfrm>
            <a:off x="8760296" y="3610448"/>
            <a:ext cx="18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Parent-page enrichment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BC3577-0DEF-87B5-7A2C-BBA05D9787FF}"/>
              </a:ext>
            </a:extLst>
          </p:cNvPr>
          <p:cNvSpPr txBox="1"/>
          <p:nvPr/>
        </p:nvSpPr>
        <p:spPr>
          <a:xfrm>
            <a:off x="6096000" y="3645650"/>
            <a:ext cx="259228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Топ </a:t>
            </a:r>
            <a:r>
              <a:rPr lang="ru-RU" b="1" kern="1200" dirty="0">
                <a:solidFill>
                  <a:srgbClr val="7030A0"/>
                </a:solidFill>
                <a:latin typeface="Montserrat SemiBold" panose="00000700000000000000" pitchFamily="2" charset="-52"/>
              </a:rPr>
              <a:t>20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релевантных 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чанков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в базе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ADE151-306E-5D2A-1B8D-D12571FF0383}"/>
              </a:ext>
            </a:extLst>
          </p:cNvPr>
          <p:cNvSpPr txBox="1"/>
          <p:nvPr/>
        </p:nvSpPr>
        <p:spPr>
          <a:xfrm>
            <a:off x="10704512" y="3638246"/>
            <a:ext cx="136815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-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реранкинг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A5690-5C5A-5683-C6EF-85BF7CDC44EA}"/>
              </a:ext>
            </a:extLst>
          </p:cNvPr>
          <p:cNvSpPr txBox="1"/>
          <p:nvPr/>
        </p:nvSpPr>
        <p:spPr>
          <a:xfrm>
            <a:off x="10661249" y="5113051"/>
            <a:ext cx="145467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Контекст для ответа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56ACC4A-D040-54F6-E89B-618CF254C82E}"/>
              </a:ext>
            </a:extLst>
          </p:cNvPr>
          <p:cNvCxnSpPr>
            <a:cxnSpLocks/>
          </p:cNvCxnSpPr>
          <p:nvPr/>
        </p:nvCxnSpPr>
        <p:spPr>
          <a:xfrm>
            <a:off x="1991544" y="3964215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: изогнутый 35">
            <a:extLst>
              <a:ext uri="{FF2B5EF4-FFF2-40B4-BE49-F238E27FC236}">
                <a16:creationId xmlns:a16="http://schemas.microsoft.com/office/drawing/2014/main" id="{78906171-4E91-328E-6A39-BC704E947F5C}"/>
              </a:ext>
            </a:extLst>
          </p:cNvPr>
          <p:cNvCxnSpPr>
            <a:cxnSpLocks/>
          </p:cNvCxnSpPr>
          <p:nvPr/>
        </p:nvCxnSpPr>
        <p:spPr>
          <a:xfrm flipV="1">
            <a:off x="4718810" y="2461536"/>
            <a:ext cx="6406612" cy="1184114"/>
          </a:xfrm>
          <a:prstGeom prst="curved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изогнутый 36">
            <a:extLst>
              <a:ext uri="{FF2B5EF4-FFF2-40B4-BE49-F238E27FC236}">
                <a16:creationId xmlns:a16="http://schemas.microsoft.com/office/drawing/2014/main" id="{1E99E594-061E-2549-1A3A-917F53A57A2B}"/>
              </a:ext>
            </a:extLst>
          </p:cNvPr>
          <p:cNvCxnSpPr>
            <a:cxnSpLocks/>
            <a:endCxn id="32" idx="0"/>
          </p:cNvCxnSpPr>
          <p:nvPr/>
        </p:nvCxnSpPr>
        <p:spPr>
          <a:xfrm rot="10800000" flipV="1">
            <a:off x="7392145" y="2717426"/>
            <a:ext cx="3949983" cy="928223"/>
          </a:xfrm>
          <a:prstGeom prst="curvedConnector2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536010-70BF-E0F2-8C81-E8944A3C4E43}"/>
              </a:ext>
            </a:extLst>
          </p:cNvPr>
          <p:cNvSpPr txBox="1"/>
          <p:nvPr/>
        </p:nvSpPr>
        <p:spPr>
          <a:xfrm>
            <a:off x="2127011" y="3351927"/>
            <a:ext cx="20162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616A2-565D-B6D8-8AE3-894EFBB8A44D}"/>
              </a:ext>
            </a:extLst>
          </p:cNvPr>
          <p:cNvSpPr txBox="1"/>
          <p:nvPr/>
        </p:nvSpPr>
        <p:spPr>
          <a:xfrm>
            <a:off x="5598514" y="3051541"/>
            <a:ext cx="200308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косинусное сходство</a:t>
            </a: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3A84AF29-2771-4B4E-25A4-FEC80E70662E}"/>
              </a:ext>
            </a:extLst>
          </p:cNvPr>
          <p:cNvCxnSpPr>
            <a:cxnSpLocks/>
          </p:cNvCxnSpPr>
          <p:nvPr/>
        </p:nvCxnSpPr>
        <p:spPr>
          <a:xfrm>
            <a:off x="8376917" y="3947711"/>
            <a:ext cx="5994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2E1C5A2-2BCB-6CF0-13F8-46D2141169EB}"/>
              </a:ext>
            </a:extLst>
          </p:cNvPr>
          <p:cNvCxnSpPr>
            <a:cxnSpLocks/>
          </p:cNvCxnSpPr>
          <p:nvPr/>
        </p:nvCxnSpPr>
        <p:spPr>
          <a:xfrm>
            <a:off x="10321133" y="3933613"/>
            <a:ext cx="7434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AE3C3C8-40A4-DAF2-C222-F29BA7F6F22F}"/>
              </a:ext>
            </a:extLst>
          </p:cNvPr>
          <p:cNvSpPr txBox="1"/>
          <p:nvPr/>
        </p:nvSpPr>
        <p:spPr>
          <a:xfrm>
            <a:off x="9367136" y="4431470"/>
            <a:ext cx="223061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ес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эмбеддингов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вес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6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реранкера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0.7 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779A63AD-5324-5A5D-AACE-5ABA813ED379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1388588" y="4192244"/>
            <a:ext cx="0" cy="92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98BA2DD-F172-B28F-A3DA-C15B471B8401}"/>
              </a:ext>
            </a:extLst>
          </p:cNvPr>
          <p:cNvSpPr txBox="1"/>
          <p:nvPr/>
        </p:nvSpPr>
        <p:spPr>
          <a:xfrm>
            <a:off x="10817803" y="3362097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gpt-4o-mini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2A900A-B388-8D0B-8325-07DD97AAB1F5}"/>
              </a:ext>
            </a:extLst>
          </p:cNvPr>
          <p:cNvSpPr txBox="1"/>
          <p:nvPr/>
        </p:nvSpPr>
        <p:spPr>
          <a:xfrm>
            <a:off x="11424592" y="4437112"/>
            <a:ext cx="766171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топ </a:t>
            </a:r>
            <a:r>
              <a:rPr lang="ru-RU" sz="1600" kern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страниц</a:t>
            </a:r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0311CC27-9C0C-8214-6F7B-7E63D68EF4FD}"/>
              </a:ext>
            </a:extLst>
          </p:cNvPr>
          <p:cNvSpPr/>
          <p:nvPr/>
        </p:nvSpPr>
        <p:spPr>
          <a:xfrm>
            <a:off x="3359696" y="4747079"/>
            <a:ext cx="5007134" cy="19993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Ты – </a:t>
            </a:r>
            <a:r>
              <a:rPr lang="en-US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RAG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Твоя задача…</a:t>
            </a:r>
          </a:p>
          <a:p>
            <a:pPr lvl="0"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Внимательно, вслух и по шагам…</a:t>
            </a:r>
          </a:p>
          <a:p>
            <a:pPr rtl="0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step_by_step_analysis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Field(</a:t>
            </a:r>
            <a:r>
              <a:rPr lang="ru-RU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Пример ответа:…</a:t>
            </a:r>
          </a:p>
          <a:p>
            <a:pPr rtl="0">
              <a:spcBef>
                <a:spcPts val="600"/>
              </a:spcBef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Вопрос: …</a:t>
            </a:r>
          </a:p>
          <a:p>
            <a:pPr rtl="0">
              <a:defRPr/>
            </a:pPr>
            <a:r>
              <a:rPr lang="ru-RU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Контекст: …</a:t>
            </a:r>
            <a:endParaRPr lang="ru-RU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EDECF1-5559-7422-CB58-73DFADF20FD7}"/>
              </a:ext>
            </a:extLst>
          </p:cNvPr>
          <p:cNvSpPr txBox="1"/>
          <p:nvPr/>
        </p:nvSpPr>
        <p:spPr>
          <a:xfrm>
            <a:off x="152584" y="2941679"/>
            <a:ext cx="172911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пользователя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50C7F2-62BE-40C6-1892-F65645170255}"/>
              </a:ext>
            </a:extLst>
          </p:cNvPr>
          <p:cNvSpPr txBox="1"/>
          <p:nvPr/>
        </p:nvSpPr>
        <p:spPr>
          <a:xfrm>
            <a:off x="4445843" y="4469243"/>
            <a:ext cx="172911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к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359E26-6498-766F-600E-94EEFE54AE52}"/>
              </a:ext>
            </a:extLst>
          </p:cNvPr>
          <p:cNvSpPr txBox="1"/>
          <p:nvPr/>
        </p:nvSpPr>
        <p:spPr>
          <a:xfrm>
            <a:off x="6385666" y="4464502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6" name="Соединитель: изогнутый 65">
            <a:extLst>
              <a:ext uri="{FF2B5EF4-FFF2-40B4-BE49-F238E27FC236}">
                <a16:creationId xmlns:a16="http://schemas.microsoft.com/office/drawing/2014/main" id="{CC9CC61B-2C7C-EA64-BFB8-4B4318F9BEC6}"/>
              </a:ext>
            </a:extLst>
          </p:cNvPr>
          <p:cNvCxnSpPr>
            <a:stCxn id="34" idx="1"/>
          </p:cNvCxnSpPr>
          <p:nvPr/>
        </p:nvCxnSpPr>
        <p:spPr>
          <a:xfrm rot="10800000" flipV="1">
            <a:off x="4718811" y="5390050"/>
            <a:ext cx="5942439" cy="113529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B97AA75-79A0-63CD-2DB4-D6FB3BA8AA1D}"/>
              </a:ext>
            </a:extLst>
          </p:cNvPr>
          <p:cNvSpPr txBox="1"/>
          <p:nvPr/>
        </p:nvSpPr>
        <p:spPr>
          <a:xfrm>
            <a:off x="9376721" y="6310020"/>
            <a:ext cx="132779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Ответ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endParaRPr lang="ru-RU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C328BB05-3FB3-E524-3644-0F11299C701B}"/>
              </a:ext>
            </a:extLst>
          </p:cNvPr>
          <p:cNvCxnSpPr>
            <a:cxnSpLocks/>
          </p:cNvCxnSpPr>
          <p:nvPr/>
        </p:nvCxnSpPr>
        <p:spPr>
          <a:xfrm>
            <a:off x="8472264" y="6448519"/>
            <a:ext cx="8037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Соединитель: изогнутый 74">
            <a:extLst>
              <a:ext uri="{FF2B5EF4-FFF2-40B4-BE49-F238E27FC236}">
                <a16:creationId xmlns:a16="http://schemas.microsoft.com/office/drawing/2014/main" id="{53A04E1B-FE9F-7FE6-E52C-A5E15206C59E}"/>
              </a:ext>
            </a:extLst>
          </p:cNvPr>
          <p:cNvCxnSpPr>
            <a:stCxn id="26" idx="2"/>
            <a:endCxn id="56" idx="1"/>
          </p:cNvCxnSpPr>
          <p:nvPr/>
        </p:nvCxnSpPr>
        <p:spPr>
          <a:xfrm rot="16200000" flipH="1">
            <a:off x="1514315" y="3901384"/>
            <a:ext cx="1350503" cy="2340260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BD9B57B-74F5-EB8A-CD2E-665BE7E5500F}"/>
              </a:ext>
            </a:extLst>
          </p:cNvPr>
          <p:cNvSpPr txBox="1"/>
          <p:nvPr/>
        </p:nvSpPr>
        <p:spPr>
          <a:xfrm>
            <a:off x="6227760" y="1621111"/>
            <a:ext cx="280831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1200" dirty="0">
                <a:solidFill>
                  <a:srgbClr val="7030A0"/>
                </a:solidFill>
                <a:latin typeface="Montserrat SemiBold" panose="00000700000000000000" pitchFamily="2" charset="-52"/>
                <a:cs typeface="Calibri" panose="020F0502020204030204" pitchFamily="34" charset="0"/>
              </a:rPr>
              <a:t>+ описания картинок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F025692E-F990-D208-0785-2BB5C367AF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61" b="89322"/>
          <a:stretch/>
        </p:blipFill>
        <p:spPr>
          <a:xfrm>
            <a:off x="881693" y="1775920"/>
            <a:ext cx="1037843" cy="2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6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9465-B43C-607A-6AC8-A78DAF732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3482AA61-5154-EADB-AF32-0690E4BA1153}"/>
              </a:ext>
            </a:extLst>
          </p:cNvPr>
          <p:cNvSpPr txBox="1"/>
          <p:nvPr/>
        </p:nvSpPr>
        <p:spPr>
          <a:xfrm>
            <a:off x="479375" y="764704"/>
            <a:ext cx="1296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27C054F8-ED13-AB95-47D0-4173F00882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Номер слайда 28">
            <a:extLst>
              <a:ext uri="{FF2B5EF4-FFF2-40B4-BE49-F238E27FC236}">
                <a16:creationId xmlns:a16="http://schemas.microsoft.com/office/drawing/2014/main" id="{1E6ECB3D-0DDC-D2C9-3483-0673008E272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24592" y="6309320"/>
            <a:ext cx="56428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15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13977-E11F-A39A-A521-3DF01A941667}"/>
              </a:ext>
            </a:extLst>
          </p:cNvPr>
          <p:cNvSpPr txBox="1"/>
          <p:nvPr/>
        </p:nvSpPr>
        <p:spPr>
          <a:xfrm>
            <a:off x="1703512" y="6453336"/>
            <a:ext cx="8280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Скриншот развернутой на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HuggingFace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мультимодальной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RAG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</a:rPr>
              <a:t>-системы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0419ED-9114-E851-AAB8-4331C7D2F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6"/>
          <a:stretch/>
        </p:blipFill>
        <p:spPr>
          <a:xfrm>
            <a:off x="656224" y="1268760"/>
            <a:ext cx="10408328" cy="51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5CDE7-E164-67BA-B53A-D23794A42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2497F677-90D3-89BC-F508-B54D2B85EA83}"/>
              </a:ext>
            </a:extLst>
          </p:cNvPr>
          <p:cNvSpPr txBox="1"/>
          <p:nvPr/>
        </p:nvSpPr>
        <p:spPr>
          <a:xfrm>
            <a:off x="479375" y="837873"/>
            <a:ext cx="64087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b="0" i="0" u="none" strike="noStrike" cap="none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Решение серебряного призера 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5019FF57-FE59-D9E4-9AF7-6C8F7B7E8B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Номер слайда 28">
            <a:extLst>
              <a:ext uri="{FF2B5EF4-FFF2-40B4-BE49-F238E27FC236}">
                <a16:creationId xmlns:a16="http://schemas.microsoft.com/office/drawing/2014/main" id="{08BED1E2-4EC5-F020-983C-BE1BB420E1D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24592" y="6309320"/>
            <a:ext cx="56428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16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E94E66-F820-0E7F-7980-9999A46417D1}"/>
              </a:ext>
            </a:extLst>
          </p:cNvPr>
          <p:cNvSpPr txBox="1"/>
          <p:nvPr/>
        </p:nvSpPr>
        <p:spPr>
          <a:xfrm>
            <a:off x="152584" y="1470360"/>
            <a:ext cx="172911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Запрос пользователя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13975-EF0E-B4D2-60B6-CF55C240A246}"/>
              </a:ext>
            </a:extLst>
          </p:cNvPr>
          <p:cNvSpPr txBox="1"/>
          <p:nvPr/>
        </p:nvSpPr>
        <p:spPr>
          <a:xfrm>
            <a:off x="2495600" y="1662071"/>
            <a:ext cx="252028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Query expansion</a:t>
            </a:r>
            <a:endParaRPr lang="ru-RU" b="1" u="sng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C77999F-D73B-6070-5CDA-3D7B0DAC2221}"/>
              </a:ext>
            </a:extLst>
          </p:cNvPr>
          <p:cNvSpPr/>
          <p:nvPr/>
        </p:nvSpPr>
        <p:spPr>
          <a:xfrm>
            <a:off x="2917254" y="2107852"/>
            <a:ext cx="180020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43F533C-FBB5-3245-3D45-801C3694F71F}"/>
              </a:ext>
            </a:extLst>
          </p:cNvPr>
          <p:cNvSpPr/>
          <p:nvPr/>
        </p:nvSpPr>
        <p:spPr>
          <a:xfrm>
            <a:off x="2783632" y="3212976"/>
            <a:ext cx="2232248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Какова чистая прибыль Сбербанка за 2023 год?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C040428-538A-B4E7-CEF3-B284E91E6F1F}"/>
              </a:ext>
            </a:extLst>
          </p:cNvPr>
          <p:cNvSpPr/>
          <p:nvPr/>
        </p:nvSpPr>
        <p:spPr>
          <a:xfrm>
            <a:off x="2552949" y="4318100"/>
            <a:ext cx="2693613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Найти финансовый результат ПАО Сбербанк по итогам 2023 года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13774E-9B47-0EDC-C119-B443D86F266D}"/>
              </a:ext>
            </a:extLst>
          </p:cNvPr>
          <p:cNvSpPr txBox="1"/>
          <p:nvPr/>
        </p:nvSpPr>
        <p:spPr>
          <a:xfrm>
            <a:off x="6168008" y="1633107"/>
            <a:ext cx="194421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LLM-based Page Retrieval</a:t>
            </a:r>
            <a:endParaRPr lang="ru-RU" b="1" u="sng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9DF945-72D4-7D63-E4F8-53B7E8A68A30}"/>
              </a:ext>
            </a:extLst>
          </p:cNvPr>
          <p:cNvSpPr txBox="1"/>
          <p:nvPr/>
        </p:nvSpPr>
        <p:spPr>
          <a:xfrm>
            <a:off x="5620992" y="2764520"/>
            <a:ext cx="3240360" cy="16619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Аналогично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-</a:t>
            </a:r>
            <a:r>
              <a:rPr lang="ru-RU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реранкеру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, но прогоняем все (!) страницы отчета, оценивая их релевантность каждому вопросу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1D0360-3413-B460-339D-C9B5BECC49C7}"/>
              </a:ext>
            </a:extLst>
          </p:cNvPr>
          <p:cNvSpPr txBox="1"/>
          <p:nvPr/>
        </p:nvSpPr>
        <p:spPr>
          <a:xfrm>
            <a:off x="159981" y="5963076"/>
            <a:ext cx="11400603" cy="634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</a:pPr>
            <a:r>
              <a:rPr lang="ru-RU" sz="16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Стало сенсацией, что можно построить эффективный </a:t>
            </a:r>
            <a:r>
              <a:rPr lang="en-US" sz="16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RAG </a:t>
            </a:r>
            <a:r>
              <a:rPr lang="ru-RU" sz="16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вообще без </a:t>
            </a:r>
            <a:r>
              <a:rPr lang="ru-RU" sz="16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эмбеддингов</a:t>
            </a:r>
            <a:r>
              <a:rPr lang="ru-RU" sz="16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, а на ставших дешевыми и быстрыми, но при этом достаточно качественными для оценки релевантности </a:t>
            </a:r>
            <a:r>
              <a:rPr lang="en-US" sz="16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LLM!</a:t>
            </a:r>
            <a:endParaRPr lang="ru-RU" sz="1600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D3DE93-D425-DBBE-1CF6-E1ECE7AC141B}"/>
              </a:ext>
            </a:extLst>
          </p:cNvPr>
          <p:cNvSpPr txBox="1"/>
          <p:nvPr/>
        </p:nvSpPr>
        <p:spPr>
          <a:xfrm>
            <a:off x="9696400" y="1633107"/>
            <a:ext cx="194421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Answer generation</a:t>
            </a:r>
            <a:endParaRPr lang="ru-RU" b="1" u="sng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7979C8-3ACB-3BCC-21A5-122F3D16854F}"/>
              </a:ext>
            </a:extLst>
          </p:cNvPr>
          <p:cNvSpPr txBox="1"/>
          <p:nvPr/>
        </p:nvSpPr>
        <p:spPr>
          <a:xfrm>
            <a:off x="9696400" y="4154746"/>
            <a:ext cx="194421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Final answer optimization</a:t>
            </a:r>
            <a:endParaRPr lang="ru-RU" b="1" u="sng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C1ABDC-F217-89D4-62DE-5C35D74AD0CB}"/>
              </a:ext>
            </a:extLst>
          </p:cNvPr>
          <p:cNvSpPr txBox="1"/>
          <p:nvPr/>
        </p:nvSpPr>
        <p:spPr>
          <a:xfrm>
            <a:off x="9836898" y="2665075"/>
            <a:ext cx="1803718" cy="9079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Вопрос: 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Найденный контекст: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5C33DA-0B0F-1FE1-4148-A69668F943B9}"/>
              </a:ext>
            </a:extLst>
          </p:cNvPr>
          <p:cNvSpPr txBox="1"/>
          <p:nvPr/>
        </p:nvSpPr>
        <p:spPr>
          <a:xfrm>
            <a:off x="9864927" y="5107250"/>
            <a:ext cx="168086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Финальное уточнение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7F8451-A119-8302-8F50-BEBE27328429}"/>
              </a:ext>
            </a:extLst>
          </p:cNvPr>
          <p:cNvSpPr txBox="1"/>
          <p:nvPr/>
        </p:nvSpPr>
        <p:spPr>
          <a:xfrm>
            <a:off x="6550034" y="2385515"/>
            <a:ext cx="118016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gpt-4o-mini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D6C38-2D83-E08F-74D6-0A1A35FEFF95}"/>
              </a:ext>
            </a:extLst>
          </p:cNvPr>
          <p:cNvSpPr txBox="1"/>
          <p:nvPr/>
        </p:nvSpPr>
        <p:spPr>
          <a:xfrm>
            <a:off x="10284304" y="2318683"/>
            <a:ext cx="84211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gpt-4o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000AB7-2DCC-4F24-E25F-E8688E8C0106}"/>
              </a:ext>
            </a:extLst>
          </p:cNvPr>
          <p:cNvSpPr txBox="1"/>
          <p:nvPr/>
        </p:nvSpPr>
        <p:spPr>
          <a:xfrm>
            <a:off x="10247453" y="4807537"/>
            <a:ext cx="84211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o3-mini</a:t>
            </a:r>
            <a:endParaRPr lang="ru-RU" sz="16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CFEDF9F-BC33-92EE-7BE0-E1FCAC7D97CE}"/>
              </a:ext>
            </a:extLst>
          </p:cNvPr>
          <p:cNvCxnSpPr>
            <a:cxnSpLocks/>
          </p:cNvCxnSpPr>
          <p:nvPr/>
        </p:nvCxnSpPr>
        <p:spPr>
          <a:xfrm>
            <a:off x="1975953" y="1772816"/>
            <a:ext cx="6636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BABEA9D0-3E07-3555-4D7A-1246BF064644}"/>
              </a:ext>
            </a:extLst>
          </p:cNvPr>
          <p:cNvCxnSpPr>
            <a:cxnSpLocks/>
          </p:cNvCxnSpPr>
          <p:nvPr/>
        </p:nvCxnSpPr>
        <p:spPr>
          <a:xfrm>
            <a:off x="4871864" y="1800571"/>
            <a:ext cx="14401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8D6B28D4-7452-F252-3C48-46136BCD3719}"/>
              </a:ext>
            </a:extLst>
          </p:cNvPr>
          <p:cNvCxnSpPr>
            <a:cxnSpLocks/>
          </p:cNvCxnSpPr>
          <p:nvPr/>
        </p:nvCxnSpPr>
        <p:spPr>
          <a:xfrm>
            <a:off x="7896200" y="1772816"/>
            <a:ext cx="20882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C6D5A7F-6E8B-2EAE-2778-2F20468DB4E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668508" y="3614964"/>
            <a:ext cx="0" cy="539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3B9A5F7D-F533-F90D-27DB-6E912C6EB216}"/>
              </a:ext>
            </a:extLst>
          </p:cNvPr>
          <p:cNvSpPr/>
          <p:nvPr/>
        </p:nvSpPr>
        <p:spPr>
          <a:xfrm>
            <a:off x="119336" y="2107852"/>
            <a:ext cx="1800200" cy="8640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Какая прибыль у Сбера за 2023 год?</a:t>
            </a:r>
          </a:p>
        </p:txBody>
      </p:sp>
    </p:spTree>
    <p:extLst>
      <p:ext uri="{BB962C8B-B14F-4D97-AF65-F5344CB8AC3E}">
        <p14:creationId xmlns:p14="http://schemas.microsoft.com/office/powerpoint/2010/main" val="376193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08D29-698F-FDE3-1045-EBECFF1B2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7D275170-9F73-6A85-9388-BA76DCFC849D}"/>
              </a:ext>
            </a:extLst>
          </p:cNvPr>
          <p:cNvSpPr txBox="1"/>
          <p:nvPr/>
        </p:nvSpPr>
        <p:spPr>
          <a:xfrm>
            <a:off x="119336" y="837873"/>
            <a:ext cx="120253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b="0" i="0" u="none" strike="noStrike" cap="none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Что еще свежего почитать / за чем следить (на июль 2025 г.) 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2F2EC06D-75C3-2213-F028-254176E02D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Номер слайда 28">
            <a:extLst>
              <a:ext uri="{FF2B5EF4-FFF2-40B4-BE49-F238E27FC236}">
                <a16:creationId xmlns:a16="http://schemas.microsoft.com/office/drawing/2014/main" id="{2A6310DA-69AC-132E-99C1-2E751E1A7A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24592" y="6309320"/>
            <a:ext cx="56428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17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65E85-28A1-F9B0-6F91-9C26536209E8}"/>
              </a:ext>
            </a:extLst>
          </p:cNvPr>
          <p:cNvSpPr txBox="1"/>
          <p:nvPr/>
        </p:nvSpPr>
        <p:spPr>
          <a:xfrm>
            <a:off x="407368" y="1484784"/>
            <a:ext cx="3718837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SIGIR 2025 </a:t>
            </a:r>
            <a:r>
              <a:rPr lang="en-US" b="1" u="sng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LiveRAG</a:t>
            </a: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Challenge</a:t>
            </a:r>
            <a:endParaRPr lang="ru-RU" b="1" u="sng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Завершился 17 июля 2025 г.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7EAEE-2158-B037-2CB8-199B35A4D7DC}"/>
              </a:ext>
            </a:extLst>
          </p:cNvPr>
          <p:cNvSpPr txBox="1"/>
          <p:nvPr/>
        </p:nvSpPr>
        <p:spPr>
          <a:xfrm>
            <a:off x="335360" y="2204864"/>
            <a:ext cx="5688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>
                <a:hlinkClick r:id="rId3"/>
              </a:rPr>
              <a:t>https://liverag.tii.ae/</a:t>
            </a:r>
            <a:endParaRPr lang="ru-RU" dirty="0"/>
          </a:p>
          <a:p>
            <a:pPr>
              <a:spcAft>
                <a:spcPts val="600"/>
              </a:spcAft>
            </a:pPr>
            <a:r>
              <a:rPr lang="en-US" dirty="0">
                <a:hlinkClick r:id="rId4"/>
              </a:rPr>
              <a:t>https://arxiv.org/abs/2506.14516</a:t>
            </a:r>
            <a:r>
              <a:rPr lang="ru-RU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>
                <a:hlinkClick r:id="rId5"/>
              </a:rPr>
              <a:t>https://github.com/rmit-ir/G-RAG-LiveRAG</a:t>
            </a:r>
            <a:r>
              <a:rPr lang="ru-RU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D5B92-DEAC-7DDC-F17B-38559595C1AF}"/>
              </a:ext>
            </a:extLst>
          </p:cNvPr>
          <p:cNvSpPr txBox="1"/>
          <p:nvPr/>
        </p:nvSpPr>
        <p:spPr>
          <a:xfrm>
            <a:off x="335360" y="3284984"/>
            <a:ext cx="3466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Соревнование по веб-поиску по сути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64423-EEB0-1FC4-6944-A81612F8782F}"/>
              </a:ext>
            </a:extLst>
          </p:cNvPr>
          <p:cNvSpPr txBox="1"/>
          <p:nvPr/>
        </p:nvSpPr>
        <p:spPr>
          <a:xfrm>
            <a:off x="7497562" y="2115726"/>
            <a:ext cx="349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6"/>
              </a:rPr>
              <a:t>https://t.me/llm_under_hood/536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D9B30-B2EA-FBF5-E5B4-F1705846ADBC}"/>
              </a:ext>
            </a:extLst>
          </p:cNvPr>
          <p:cNvSpPr txBox="1"/>
          <p:nvPr/>
        </p:nvSpPr>
        <p:spPr>
          <a:xfrm>
            <a:off x="7561739" y="1484784"/>
            <a:ext cx="3718837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Enterprise RAG Challenge v3</a:t>
            </a:r>
            <a:endParaRPr lang="ru-RU" b="1" u="sng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анонсирован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CDE-D968-CE5D-2E05-8C61D15361F5}"/>
              </a:ext>
            </a:extLst>
          </p:cNvPr>
          <p:cNvSpPr txBox="1"/>
          <p:nvPr/>
        </p:nvSpPr>
        <p:spPr>
          <a:xfrm>
            <a:off x="432032" y="3789040"/>
            <a:ext cx="3718837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CRAG-MM Challenge</a:t>
            </a:r>
            <a:endParaRPr lang="ru-RU" b="1" u="sng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Завершится 5 августа 2025 г.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859E1-0368-DABB-CDFD-61B0F5202415}"/>
              </a:ext>
            </a:extLst>
          </p:cNvPr>
          <p:cNvSpPr txBox="1"/>
          <p:nvPr/>
        </p:nvSpPr>
        <p:spPr>
          <a:xfrm>
            <a:off x="342276" y="4438853"/>
            <a:ext cx="6905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7"/>
              </a:rPr>
              <a:t>https://www.aicrowd.com/challenges/meta-crag-mm-challenge-2025</a:t>
            </a:r>
            <a:r>
              <a:rPr lang="ru-RU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B736F-18A1-AB57-3164-0E8A73FA555D}"/>
              </a:ext>
            </a:extLst>
          </p:cNvPr>
          <p:cNvSpPr txBox="1"/>
          <p:nvPr/>
        </p:nvSpPr>
        <p:spPr>
          <a:xfrm>
            <a:off x="335360" y="4818638"/>
            <a:ext cx="2256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Мультимодальный </a:t>
            </a:r>
            <a:r>
              <a:rPr lang="en-US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RAG</a:t>
            </a:r>
            <a:endParaRPr lang="ru-RU" sz="1600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31C6277-015D-F733-66D2-173C1A1EFC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739" y="2492896"/>
            <a:ext cx="3248838" cy="41815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A55B5CC-1F7F-EC17-739C-3B44E6171F6F}"/>
              </a:ext>
            </a:extLst>
          </p:cNvPr>
          <p:cNvSpPr txBox="1"/>
          <p:nvPr/>
        </p:nvSpPr>
        <p:spPr>
          <a:xfrm>
            <a:off x="335360" y="5238199"/>
            <a:ext cx="6267634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Бенчмарк </a:t>
            </a:r>
            <a:r>
              <a:rPr lang="en-US" b="1" u="sng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DRAGON</a:t>
            </a:r>
          </a:p>
          <a:p>
            <a:pPr rtl="0">
              <a:spcAft>
                <a:spcPts val="600"/>
              </a:spcAft>
              <a:defRPr/>
            </a:pP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Запущен 25 июля 2025 г.</a:t>
            </a:r>
          </a:p>
          <a:p>
            <a:pPr lvl="0" rtl="0">
              <a:spcAft>
                <a:spcPts val="600"/>
              </a:spcAft>
              <a:defRPr/>
            </a:pPr>
            <a:r>
              <a:rPr lang="en-US" dirty="0">
                <a:hlinkClick r:id="rId9"/>
              </a:rPr>
              <a:t>https://habr.com/ru/companies/sberbank/articles/931000/</a:t>
            </a:r>
            <a:endParaRPr lang="en-US" dirty="0"/>
          </a:p>
          <a:p>
            <a:pPr lvl="0" rtl="0">
              <a:spcAft>
                <a:spcPts val="600"/>
              </a:spcAft>
              <a:defRPr/>
            </a:pPr>
            <a:r>
              <a:rPr lang="en-US" dirty="0">
                <a:hlinkClick r:id="rId10"/>
              </a:rPr>
              <a:t>https://huggingface.co/spaces/ai-forever/rag-leaderboard</a:t>
            </a:r>
            <a:r>
              <a:rPr lang="en-US" dirty="0"/>
              <a:t>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84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D78E3E52-15C4-C215-E4B4-B06D3B49DAE5}"/>
              </a:ext>
            </a:extLst>
          </p:cNvPr>
          <p:cNvSpPr txBox="1"/>
          <p:nvPr/>
        </p:nvSpPr>
        <p:spPr>
          <a:xfrm>
            <a:off x="488360" y="836712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Выводы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5335E28-8476-0ACF-929B-A167EC14A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8A2A1-9F72-F435-7616-13AD32C10199}"/>
              </a:ext>
            </a:extLst>
          </p:cNvPr>
          <p:cNvSpPr txBox="1"/>
          <p:nvPr/>
        </p:nvSpPr>
        <p:spPr>
          <a:xfrm>
            <a:off x="375856" y="1452995"/>
            <a:ext cx="11440288" cy="51443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 –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одно из основных применений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на сегодняшний день.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Data Science 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соревнования – один из лучших способов определить наиболее эффективные техники решения задач.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Победное решение </a:t>
            </a: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Enterprise RAG Challenge v2 (2025) 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показало свою эффективность как на больших проприетарных, так и на небольших </a:t>
            </a: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open source LLM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, и победило в обоих треках соревнования – а потому заслуживает изучения и тестирования.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Качественный </a:t>
            </a: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Retrieval 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критически важен.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LLM-</a:t>
            </a:r>
            <a:r>
              <a:rPr lang="ru-RU" sz="1600" b="1" kern="1200" dirty="0" err="1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реранкинг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, </a:t>
            </a: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Structured Output, Chain-of-thoughts 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применялись во многих топ-решениях соревнования.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Если вы и ваша команда не являетесь профессионалами в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или не имеете достаточно ресурсов / времени для реализации и проверки множества различных новомодных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-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пайплайнов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, то адаптация победного решения </a:t>
            </a:r>
            <a:r>
              <a:rPr lang="en-US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Enterprise RAG Challenge v2 (2025) </a:t>
            </a:r>
            <a:r>
              <a:rPr lang="ru-RU" sz="16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является прекрасным обоснованным решением.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902D8C-5E7D-0D80-405E-D9835B66CC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24592" y="6342018"/>
            <a:ext cx="616075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18</a:t>
            </a:fld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4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f7fd1cc82b_0_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1082" y="0"/>
            <a:ext cx="1218983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f7fd1cc82b_0_0"/>
          <p:cNvSpPr txBox="1"/>
          <p:nvPr/>
        </p:nvSpPr>
        <p:spPr>
          <a:xfrm>
            <a:off x="551384" y="188640"/>
            <a:ext cx="10641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30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Источники</a:t>
            </a:r>
            <a:endParaRPr sz="30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" name="Google Shape;105;g1f7fd1cc82b_0_0"/>
          <p:cNvSpPr txBox="1"/>
          <p:nvPr/>
        </p:nvSpPr>
        <p:spPr>
          <a:xfrm>
            <a:off x="47328" y="704042"/>
            <a:ext cx="11887544" cy="610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0100" indent="-342900" rtl="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«Как я победил в RAG Challenge: от нуля до </a:t>
            </a:r>
            <a:r>
              <a:rPr lang="ru-RU" sz="2400" dirty="0" err="1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SoTA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 за один конкурс» (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  <a:hlinkClick r:id="rId4"/>
              </a:rPr>
              <a:t>https://habr.com/ru/articles/893356/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)</a:t>
            </a:r>
          </a:p>
          <a:p>
            <a:pPr marL="800100" indent="-342900" rtl="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Github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-репозиторий победного решения (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  <a:hlinkClick r:id="rId5"/>
              </a:rPr>
              <a:t>https://github.com/IlyaRice/RAG-Challenge-2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)</a:t>
            </a:r>
            <a:endParaRPr lang="en-US" sz="2400" dirty="0">
              <a:solidFill>
                <a:srgbClr val="082326"/>
              </a:solidFill>
              <a:latin typeface="Montserrat Medium"/>
              <a:ea typeface="Montserrat Medium"/>
              <a:cs typeface="Montserrat Medium"/>
            </a:endParaRPr>
          </a:p>
          <a:p>
            <a:pPr marL="800100" indent="-342900" rtl="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Сайт организатора соревнования 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Enterprise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 RAG Challenge (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  <a:hlinkClick r:id="rId6"/>
              </a:rPr>
              <a:t>https://www.timetoact-group.at/en/insights/the-winner-of-the-enterprise-rag-challenge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)</a:t>
            </a:r>
          </a:p>
          <a:p>
            <a:pPr marL="800100" indent="-342900" rtl="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Упрощенная адаптация (курсовой проект автора презентации) (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  <a:hlinkClick r:id="rId7"/>
              </a:rPr>
              <a:t>https://huggingface.co/spaces/DmitrySpb/RAG_Webinar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)</a:t>
            </a:r>
            <a:endParaRPr lang="en-US" sz="2400" dirty="0">
              <a:solidFill>
                <a:srgbClr val="082326"/>
              </a:solidFill>
              <a:latin typeface="Montserrat Medium"/>
              <a:ea typeface="Montserrat Medium"/>
              <a:cs typeface="Montserrat Medium"/>
            </a:endParaRPr>
          </a:p>
          <a:p>
            <a:pPr marL="800100" indent="-342900" rtl="0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Telegram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-канал Рината Абдуллина (</a:t>
            </a:r>
            <a:r>
              <a:rPr lang="en-US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t.me/</a:t>
            </a:r>
            <a:r>
              <a:rPr lang="en-US" sz="2400" dirty="0" err="1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llm_under_hood</a:t>
            </a:r>
            <a:r>
              <a:rPr lang="ru-RU" sz="2400" dirty="0">
                <a:solidFill>
                  <a:srgbClr val="082326"/>
                </a:solidFill>
                <a:latin typeface="Montserrat Medium"/>
                <a:ea typeface="Montserrat Medium"/>
                <a:cs typeface="Montserrat Medium"/>
              </a:rPr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A813656-2E01-CDB0-B243-10B63A4ED4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19613" y="6339584"/>
            <a:ext cx="57728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19</a:t>
            </a:fld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0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D78E3E52-15C4-C215-E4B4-B06D3B49DAE5}"/>
              </a:ext>
            </a:extLst>
          </p:cNvPr>
          <p:cNvSpPr txBox="1"/>
          <p:nvPr/>
        </p:nvSpPr>
        <p:spPr>
          <a:xfrm>
            <a:off x="475123" y="929328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Актуальность </a:t>
            </a: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RAG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5335E28-8476-0ACF-929B-A167EC14A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0DAA7F-8CE9-EF42-7FCA-7D02CE9B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3" y="1700808"/>
            <a:ext cx="5128057" cy="50161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DCB56D-3181-8A28-70E9-BDDE69B1B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22" y="2630850"/>
            <a:ext cx="4475246" cy="41825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1CDBB2-15EB-C742-4F1B-8C7E706FE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32" y="1505144"/>
            <a:ext cx="3379627" cy="894237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531F7F65-C0DD-C009-B794-A54022D90B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28233" y="6351856"/>
            <a:ext cx="36004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2</a:t>
            </a:fld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98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39B0DFCB-FAD1-2224-3482-EF4A1FEDE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f7fd1cc82b_0_0">
            <a:extLst>
              <a:ext uri="{FF2B5EF4-FFF2-40B4-BE49-F238E27FC236}">
                <a16:creationId xmlns:a16="http://schemas.microsoft.com/office/drawing/2014/main" id="{6FB7B75A-5337-18E4-7D31-BFA2CEBD0E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1082" y="0"/>
            <a:ext cx="1218983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f7fd1cc82b_0_0">
            <a:extLst>
              <a:ext uri="{FF2B5EF4-FFF2-40B4-BE49-F238E27FC236}">
                <a16:creationId xmlns:a16="http://schemas.microsoft.com/office/drawing/2014/main" id="{950D023C-29AC-6722-E09D-4604C6913DBC}"/>
              </a:ext>
            </a:extLst>
          </p:cNvPr>
          <p:cNvSpPr txBox="1"/>
          <p:nvPr/>
        </p:nvSpPr>
        <p:spPr>
          <a:xfrm>
            <a:off x="2327804" y="2493965"/>
            <a:ext cx="770485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ru-RU" sz="4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Спасибо за внимание!</a:t>
            </a:r>
            <a:endParaRPr sz="4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93E37A-36C4-D467-5F8E-DCE77EE4CC6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19613" y="6339584"/>
            <a:ext cx="57728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20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A08079-861D-FBC1-86D0-9A708959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006" y="4797151"/>
            <a:ext cx="1559952" cy="1829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5AA35-D8B0-C1CF-6AFB-A85A46A894AF}"/>
              </a:ext>
            </a:extLst>
          </p:cNvPr>
          <p:cNvSpPr txBox="1"/>
          <p:nvPr/>
        </p:nvSpPr>
        <p:spPr>
          <a:xfrm>
            <a:off x="8616280" y="4334190"/>
            <a:ext cx="2832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По любым вопросам: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255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53076-04D2-97B1-6177-B03AC5D2B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F4A50EEC-C014-D616-4D79-3182717369A3}"/>
              </a:ext>
            </a:extLst>
          </p:cNvPr>
          <p:cNvSpPr txBox="1"/>
          <p:nvPr/>
        </p:nvSpPr>
        <p:spPr>
          <a:xfrm>
            <a:off x="475123" y="929328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Retrieval Augmented Generation (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на пальцах)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4E62974B-50CF-ACA8-EE6C-44BB31EB8A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50BD308-3FC1-5F3C-C2B6-11F41F5B86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28233" y="6351856"/>
            <a:ext cx="36004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3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C11E1EA-92F0-3239-5A80-1D9BE93BF3E6}"/>
              </a:ext>
            </a:extLst>
          </p:cNvPr>
          <p:cNvSpPr/>
          <p:nvPr/>
        </p:nvSpPr>
        <p:spPr>
          <a:xfrm>
            <a:off x="203727" y="3589445"/>
            <a:ext cx="2448272" cy="115180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Вася играет в футбол. 15-летний Вася не по годам умен.</a:t>
            </a:r>
            <a:r>
              <a:rPr lang="en-US" dirty="0"/>
              <a:t> </a:t>
            </a:r>
            <a:r>
              <a:rPr lang="ru-RU" dirty="0">
                <a:solidFill>
                  <a:schemeClr val="tx1"/>
                </a:solidFill>
              </a:rPr>
              <a:t>Вася хорош в математике.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E04B1-9249-B81B-79AE-81259A76EAA6}"/>
              </a:ext>
            </a:extLst>
          </p:cNvPr>
          <p:cNvSpPr txBox="1"/>
          <p:nvPr/>
        </p:nvSpPr>
        <p:spPr>
          <a:xfrm>
            <a:off x="353568" y="3211189"/>
            <a:ext cx="216024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Наши данные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241F7-D162-C653-2C4C-1B3EFA12AB3C}"/>
              </a:ext>
            </a:extLst>
          </p:cNvPr>
          <p:cNvSpPr txBox="1"/>
          <p:nvPr/>
        </p:nvSpPr>
        <p:spPr>
          <a:xfrm>
            <a:off x="4283574" y="3301358"/>
            <a:ext cx="2328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Вася играет в футбол. 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6C72D-60E0-7F52-3145-004725B3F564}"/>
              </a:ext>
            </a:extLst>
          </p:cNvPr>
          <p:cNvSpPr txBox="1"/>
          <p:nvPr/>
        </p:nvSpPr>
        <p:spPr>
          <a:xfrm>
            <a:off x="4295980" y="3842181"/>
            <a:ext cx="2316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15-летний Вася не по годам умен.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02585-FA93-5EA3-7B16-D5A30BAE876B}"/>
              </a:ext>
            </a:extLst>
          </p:cNvPr>
          <p:cNvSpPr txBox="1"/>
          <p:nvPr/>
        </p:nvSpPr>
        <p:spPr>
          <a:xfrm>
            <a:off x="4282017" y="4627663"/>
            <a:ext cx="2760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Вася хорош в математике.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E30E8AA-20D1-AC66-B772-81297EBBE159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2651999" y="3486024"/>
            <a:ext cx="1631575" cy="6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C37058B-D5DF-18F5-B30A-2189BB7E6F13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2651999" y="4165347"/>
            <a:ext cx="1643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201B18D-D645-D5F3-7D01-85E57439FC27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2651999" y="4165347"/>
            <a:ext cx="1630018" cy="646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DA5822-B9DB-27B4-643B-1A2ACCC39A56}"/>
              </a:ext>
            </a:extLst>
          </p:cNvPr>
          <p:cNvSpPr txBox="1"/>
          <p:nvPr/>
        </p:nvSpPr>
        <p:spPr>
          <a:xfrm>
            <a:off x="2495600" y="2962219"/>
            <a:ext cx="235089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нарезаем на части («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чанки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»)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0D50FC-9BFA-AB67-AD4A-7D5392F494CD}"/>
              </a:ext>
            </a:extLst>
          </p:cNvPr>
          <p:cNvSpPr txBox="1"/>
          <p:nvPr/>
        </p:nvSpPr>
        <p:spPr>
          <a:xfrm>
            <a:off x="7536160" y="3301358"/>
            <a:ext cx="115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{0; 0; 0.8}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C7BF46-3FE0-7A9E-9940-DBABF2E070A7}"/>
              </a:ext>
            </a:extLst>
          </p:cNvPr>
          <p:cNvSpPr txBox="1"/>
          <p:nvPr/>
        </p:nvSpPr>
        <p:spPr>
          <a:xfrm>
            <a:off x="7550994" y="3981332"/>
            <a:ext cx="1080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{0; 0.7; 0}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EDDEB-9091-A003-9F69-B94872E0EFEF}"/>
              </a:ext>
            </a:extLst>
          </p:cNvPr>
          <p:cNvSpPr txBox="1"/>
          <p:nvPr/>
        </p:nvSpPr>
        <p:spPr>
          <a:xfrm>
            <a:off x="7536159" y="4627663"/>
            <a:ext cx="1296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</a:t>
            </a:r>
            <a:r>
              <a:rPr lang="ru-RU" dirty="0"/>
              <a:t>.5</a:t>
            </a:r>
            <a:r>
              <a:rPr lang="en-US" dirty="0"/>
              <a:t>; 0; 0}</a:t>
            </a:r>
            <a:endParaRPr lang="ru-RU" dirty="0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06931F2-AC7E-FE91-B6F0-8CE5B3A6192F}"/>
              </a:ext>
            </a:extLst>
          </p:cNvPr>
          <p:cNvCxnSpPr>
            <a:stCxn id="8" idx="3"/>
            <a:endCxn id="25" idx="1"/>
          </p:cNvCxnSpPr>
          <p:nvPr/>
        </p:nvCxnSpPr>
        <p:spPr>
          <a:xfrm>
            <a:off x="6612279" y="3486024"/>
            <a:ext cx="923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4DA38CD-D913-35EA-3206-61B5750A93D3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>
            <a:off x="6612280" y="4165347"/>
            <a:ext cx="938714" cy="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8FFF286-8F3A-79B2-914E-0BBC4138211F}"/>
              </a:ext>
            </a:extLst>
          </p:cNvPr>
          <p:cNvCxnSpPr>
            <a:stCxn id="13" idx="3"/>
            <a:endCxn id="27" idx="1"/>
          </p:cNvCxnSpPr>
          <p:nvPr/>
        </p:nvCxnSpPr>
        <p:spPr>
          <a:xfrm>
            <a:off x="7042770" y="4812329"/>
            <a:ext cx="493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F26C6A7-4CD5-74CB-4765-7E8695254534}"/>
              </a:ext>
            </a:extLst>
          </p:cNvPr>
          <p:cNvSpPr txBox="1"/>
          <p:nvPr/>
        </p:nvSpPr>
        <p:spPr>
          <a:xfrm>
            <a:off x="5642782" y="2708920"/>
            <a:ext cx="244827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переводим в векторы с помощью модели </a:t>
            </a: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эмбеддингов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44E6EA25-A754-0AF5-23D7-42F996FB445D}"/>
              </a:ext>
            </a:extLst>
          </p:cNvPr>
          <p:cNvSpPr/>
          <p:nvPr/>
        </p:nvSpPr>
        <p:spPr>
          <a:xfrm>
            <a:off x="9522083" y="1851147"/>
            <a:ext cx="2048369" cy="4897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Сколько Васе лет?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AA9D2-E897-EBFD-3150-33AD34B5F006}"/>
              </a:ext>
            </a:extLst>
          </p:cNvPr>
          <p:cNvSpPr txBox="1"/>
          <p:nvPr/>
        </p:nvSpPr>
        <p:spPr>
          <a:xfrm>
            <a:off x="8832304" y="1467937"/>
            <a:ext cx="34279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Вопрос пользователя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36B18E-F5EC-957B-B6AF-446F728BD961}"/>
              </a:ext>
            </a:extLst>
          </p:cNvPr>
          <p:cNvSpPr txBox="1"/>
          <p:nvPr/>
        </p:nvSpPr>
        <p:spPr>
          <a:xfrm>
            <a:off x="9970203" y="2627620"/>
            <a:ext cx="115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{0; 0</a:t>
            </a:r>
            <a:r>
              <a:rPr lang="ru-RU" dirty="0"/>
              <a:t>.6</a:t>
            </a:r>
            <a:r>
              <a:rPr lang="en-US" dirty="0"/>
              <a:t>; 0}</a:t>
            </a:r>
            <a:endParaRPr lang="ru-RU" dirty="0"/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0486575-B5E5-5920-2CCC-9775E670C5C7}"/>
              </a:ext>
            </a:extLst>
          </p:cNvPr>
          <p:cNvCxnSpPr>
            <a:cxnSpLocks/>
            <a:stCxn id="41" idx="2"/>
            <a:endCxn id="44" idx="0"/>
          </p:cNvCxnSpPr>
          <p:nvPr/>
        </p:nvCxnSpPr>
        <p:spPr>
          <a:xfrm flipH="1">
            <a:off x="10546267" y="2340864"/>
            <a:ext cx="1" cy="286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E450812-728C-C24E-AF64-22F5423B36A4}"/>
              </a:ext>
            </a:extLst>
          </p:cNvPr>
          <p:cNvSpPr txBox="1"/>
          <p:nvPr/>
        </p:nvSpPr>
        <p:spPr>
          <a:xfrm>
            <a:off x="9136229" y="3301358"/>
            <a:ext cx="282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|{0</a:t>
            </a:r>
            <a:r>
              <a:rPr lang="ru-RU" dirty="0"/>
              <a:t>*0</a:t>
            </a:r>
            <a:r>
              <a:rPr lang="en-US" dirty="0"/>
              <a:t>; 0</a:t>
            </a:r>
            <a:r>
              <a:rPr lang="ru-RU" dirty="0"/>
              <a:t>*0.6</a:t>
            </a:r>
            <a:r>
              <a:rPr lang="en-US" dirty="0"/>
              <a:t>; 0.8</a:t>
            </a:r>
            <a:r>
              <a:rPr lang="ru-RU" dirty="0"/>
              <a:t>*0</a:t>
            </a:r>
            <a:r>
              <a:rPr lang="en-US" dirty="0"/>
              <a:t>}|</a:t>
            </a:r>
            <a:r>
              <a:rPr lang="ru-RU" dirty="0"/>
              <a:t>=0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1854FD-E002-100A-9EB2-1888DB67FCB2}"/>
              </a:ext>
            </a:extLst>
          </p:cNvPr>
          <p:cNvSpPr txBox="1"/>
          <p:nvPr/>
        </p:nvSpPr>
        <p:spPr>
          <a:xfrm>
            <a:off x="9136229" y="3981332"/>
            <a:ext cx="282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|{0</a:t>
            </a:r>
            <a:r>
              <a:rPr lang="ru-RU" dirty="0"/>
              <a:t>*0</a:t>
            </a:r>
            <a:r>
              <a:rPr lang="en-US" dirty="0"/>
              <a:t>; 0</a:t>
            </a:r>
            <a:r>
              <a:rPr lang="ru-RU" dirty="0"/>
              <a:t>.7*0.6</a:t>
            </a:r>
            <a:r>
              <a:rPr lang="en-US" dirty="0"/>
              <a:t>; 0</a:t>
            </a:r>
            <a:r>
              <a:rPr lang="ru-RU" dirty="0"/>
              <a:t>*0</a:t>
            </a:r>
            <a:r>
              <a:rPr lang="en-US" dirty="0"/>
              <a:t>}|</a:t>
            </a:r>
            <a:r>
              <a:rPr lang="ru-RU" dirty="0"/>
              <a:t>=</a:t>
            </a:r>
            <a:r>
              <a:rPr lang="ru-RU" b="1" dirty="0"/>
              <a:t>0.42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DF958B-5F82-9EE8-7C91-8F74641562F6}"/>
              </a:ext>
            </a:extLst>
          </p:cNvPr>
          <p:cNvSpPr txBox="1"/>
          <p:nvPr/>
        </p:nvSpPr>
        <p:spPr>
          <a:xfrm>
            <a:off x="9137119" y="4627663"/>
            <a:ext cx="282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|{0</a:t>
            </a:r>
            <a:r>
              <a:rPr lang="ru-RU" dirty="0"/>
              <a:t>.5*0</a:t>
            </a:r>
            <a:r>
              <a:rPr lang="en-US" dirty="0"/>
              <a:t>; 0</a:t>
            </a:r>
            <a:r>
              <a:rPr lang="ru-RU" dirty="0"/>
              <a:t>*0.6</a:t>
            </a:r>
            <a:r>
              <a:rPr lang="en-US" dirty="0"/>
              <a:t>; 0</a:t>
            </a:r>
            <a:r>
              <a:rPr lang="ru-RU" dirty="0"/>
              <a:t>*0</a:t>
            </a:r>
            <a:r>
              <a:rPr lang="en-US" dirty="0"/>
              <a:t>}|</a:t>
            </a:r>
            <a:r>
              <a:rPr lang="ru-RU" dirty="0"/>
              <a:t>=0</a:t>
            </a:r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4016A53D-7A6D-0C1F-516A-B1105C32D220}"/>
              </a:ext>
            </a:extLst>
          </p:cNvPr>
          <p:cNvSpPr/>
          <p:nvPr/>
        </p:nvSpPr>
        <p:spPr>
          <a:xfrm>
            <a:off x="203727" y="5547657"/>
            <a:ext cx="2579905" cy="116932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Сколько Васе лет?</a:t>
            </a:r>
          </a:p>
          <a:p>
            <a:pPr algn="ctr"/>
            <a:r>
              <a:rPr lang="ru-RU" i="1" dirty="0">
                <a:solidFill>
                  <a:schemeClr val="tx1"/>
                </a:solidFill>
              </a:rPr>
              <a:t>Найденный контекст</a:t>
            </a:r>
            <a:r>
              <a:rPr lang="ru-RU" dirty="0">
                <a:solidFill>
                  <a:schemeClr val="tx1"/>
                </a:solidFill>
              </a:rPr>
              <a:t>: 15-летний Вася не по годам умен.</a:t>
            </a:r>
            <a:endParaRPr lang="ru-RU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2AD478-7EB4-BBF6-839D-F6D4734BD01D}"/>
              </a:ext>
            </a:extLst>
          </p:cNvPr>
          <p:cNvSpPr txBox="1"/>
          <p:nvPr/>
        </p:nvSpPr>
        <p:spPr>
          <a:xfrm>
            <a:off x="562238" y="5146854"/>
            <a:ext cx="1862881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Запрос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E2C384-209A-F6F8-BC53-85315119576F}"/>
              </a:ext>
            </a:extLst>
          </p:cNvPr>
          <p:cNvSpPr txBox="1"/>
          <p:nvPr/>
        </p:nvSpPr>
        <p:spPr>
          <a:xfrm>
            <a:off x="4233119" y="5442556"/>
            <a:ext cx="164240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Ответ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LLM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1C0ED419-00C5-F120-FC0E-71FB7ED5EB99}"/>
              </a:ext>
            </a:extLst>
          </p:cNvPr>
          <p:cNvSpPr/>
          <p:nvPr/>
        </p:nvSpPr>
        <p:spPr>
          <a:xfrm>
            <a:off x="4282017" y="5902332"/>
            <a:ext cx="1403704" cy="4422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Васе 15 лет</a:t>
            </a: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19169B4E-E149-E8B6-F441-A6A1C7A559BC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 flipV="1">
            <a:off x="2783632" y="6123473"/>
            <a:ext cx="1498385" cy="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84E9638D-3C67-4488-FB7D-2DAEF683FEA1}"/>
              </a:ext>
            </a:extLst>
          </p:cNvPr>
          <p:cNvCxnSpPr>
            <a:stCxn id="25" idx="3"/>
            <a:endCxn id="61" idx="1"/>
          </p:cNvCxnSpPr>
          <p:nvPr/>
        </p:nvCxnSpPr>
        <p:spPr>
          <a:xfrm>
            <a:off x="8688288" y="3486024"/>
            <a:ext cx="44794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D1B3F498-FE2E-6288-5D0E-61BD4115BBC5}"/>
              </a:ext>
            </a:extLst>
          </p:cNvPr>
          <p:cNvCxnSpPr>
            <a:stCxn id="26" idx="3"/>
            <a:endCxn id="62" idx="1"/>
          </p:cNvCxnSpPr>
          <p:nvPr/>
        </p:nvCxnSpPr>
        <p:spPr>
          <a:xfrm>
            <a:off x="8631115" y="4165998"/>
            <a:ext cx="5051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D4ACDFFE-FE0C-9973-1255-7DEB78720653}"/>
              </a:ext>
            </a:extLst>
          </p:cNvPr>
          <p:cNvCxnSpPr>
            <a:endCxn id="63" idx="1"/>
          </p:cNvCxnSpPr>
          <p:nvPr/>
        </p:nvCxnSpPr>
        <p:spPr>
          <a:xfrm>
            <a:off x="8631115" y="4812329"/>
            <a:ext cx="50600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9B7920EC-C378-460C-3647-EA1D75ACE4BE}"/>
              </a:ext>
            </a:extLst>
          </p:cNvPr>
          <p:cNvCxnSpPr>
            <a:stCxn id="44" idx="2"/>
            <a:endCxn id="61" idx="0"/>
          </p:cNvCxnSpPr>
          <p:nvPr/>
        </p:nvCxnSpPr>
        <p:spPr>
          <a:xfrm>
            <a:off x="10546267" y="2996952"/>
            <a:ext cx="0" cy="30440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E6792AC-9CF6-709E-AC8C-B5BF0B25B3F5}"/>
              </a:ext>
            </a:extLst>
          </p:cNvPr>
          <p:cNvSpPr txBox="1"/>
          <p:nvPr/>
        </p:nvSpPr>
        <p:spPr>
          <a:xfrm>
            <a:off x="9451919" y="5126597"/>
            <a:ext cx="21185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ищем косинусное сходство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91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EFFF4-5E24-8552-0BFC-FEA8F6ACA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A00CEDC5-2FD4-7D6A-1FBB-AC361BA2DE1D}"/>
              </a:ext>
            </a:extLst>
          </p:cNvPr>
          <p:cNvSpPr txBox="1"/>
          <p:nvPr/>
        </p:nvSpPr>
        <p:spPr>
          <a:xfrm>
            <a:off x="475123" y="929328"/>
            <a:ext cx="117036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Retrieval Augmented Generation (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если погружаться)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AFFCE70B-6037-9D28-1044-13E8F93535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5107DE4-B0D5-66B9-8276-2F7CF2E38A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28233" y="6351856"/>
            <a:ext cx="36004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4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A46396-1BDF-085F-4192-3EAFE827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3" y="1576746"/>
            <a:ext cx="6408712" cy="5281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75163-3453-8038-881B-B7358A8485B1}"/>
              </a:ext>
            </a:extLst>
          </p:cNvPr>
          <p:cNvSpPr txBox="1"/>
          <p:nvPr/>
        </p:nvSpPr>
        <p:spPr>
          <a:xfrm>
            <a:off x="263352" y="1700808"/>
            <a:ext cx="864096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HyDE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98247-5DF2-8217-AA32-889EA46B615E}"/>
              </a:ext>
            </a:extLst>
          </p:cNvPr>
          <p:cNvSpPr txBox="1"/>
          <p:nvPr/>
        </p:nvSpPr>
        <p:spPr>
          <a:xfrm>
            <a:off x="1055440" y="2179730"/>
            <a:ext cx="172819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RAG-Fusion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C4062-54BC-8DB0-B101-17F22813059D}"/>
              </a:ext>
            </a:extLst>
          </p:cNvPr>
          <p:cNvSpPr txBox="1"/>
          <p:nvPr/>
        </p:nvSpPr>
        <p:spPr>
          <a:xfrm>
            <a:off x="94676" y="2660289"/>
            <a:ext cx="145129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Haystack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59D19-D482-085F-CABF-FC9DB913DC3F}"/>
              </a:ext>
            </a:extLst>
          </p:cNvPr>
          <p:cNvSpPr txBox="1"/>
          <p:nvPr/>
        </p:nvSpPr>
        <p:spPr>
          <a:xfrm>
            <a:off x="820324" y="3128718"/>
            <a:ext cx="1728191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LlamaIndex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304BCF-E818-548F-CEBD-2A67640C608A}"/>
              </a:ext>
            </a:extLst>
          </p:cNvPr>
          <p:cNvSpPr txBox="1"/>
          <p:nvPr/>
        </p:nvSpPr>
        <p:spPr>
          <a:xfrm>
            <a:off x="94676" y="3654825"/>
            <a:ext cx="1728191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Langchain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E5C5A-90A5-1A79-B498-F84E8E3C5B43}"/>
              </a:ext>
            </a:extLst>
          </p:cNvPr>
          <p:cNvSpPr txBox="1"/>
          <p:nvPr/>
        </p:nvSpPr>
        <p:spPr>
          <a:xfrm>
            <a:off x="263352" y="4217373"/>
            <a:ext cx="2736304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Knowledge Graph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AF57D9-AE95-8077-AB86-F57E980534C5}"/>
              </a:ext>
            </a:extLst>
          </p:cNvPr>
          <p:cNvSpPr txBox="1"/>
          <p:nvPr/>
        </p:nvSpPr>
        <p:spPr>
          <a:xfrm>
            <a:off x="103634" y="4780143"/>
            <a:ext cx="85513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MMR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005708-A8CA-A80A-6A30-188C1AEC8B99}"/>
              </a:ext>
            </a:extLst>
          </p:cNvPr>
          <p:cNvSpPr txBox="1"/>
          <p:nvPr/>
        </p:nvSpPr>
        <p:spPr>
          <a:xfrm>
            <a:off x="1281438" y="4920349"/>
            <a:ext cx="1456216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TrueLens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ABE26-943B-D13D-61FD-CDC49556101C}"/>
              </a:ext>
            </a:extLst>
          </p:cNvPr>
          <p:cNvSpPr txBox="1"/>
          <p:nvPr/>
        </p:nvSpPr>
        <p:spPr>
          <a:xfrm>
            <a:off x="337763" y="5421788"/>
            <a:ext cx="117932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RAGAS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15F65B-48C7-0525-960F-8C48049A3655}"/>
              </a:ext>
            </a:extLst>
          </p:cNvPr>
          <p:cNvSpPr txBox="1"/>
          <p:nvPr/>
        </p:nvSpPr>
        <p:spPr>
          <a:xfrm>
            <a:off x="845641" y="5905461"/>
            <a:ext cx="196900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Agentic RAG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263A30-6E2E-D789-84DA-C1E73C11BCF3}"/>
              </a:ext>
            </a:extLst>
          </p:cNvPr>
          <p:cNvSpPr txBox="1"/>
          <p:nvPr/>
        </p:nvSpPr>
        <p:spPr>
          <a:xfrm>
            <a:off x="249801" y="6365141"/>
            <a:ext cx="196900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rtl="0"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Recall@k</a:t>
            </a:r>
            <a:endParaRPr lang="ru-RU" sz="2200" b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286EA-2834-09CD-C8E1-F442BF0BE33D}"/>
              </a:ext>
            </a:extLst>
          </p:cNvPr>
          <p:cNvSpPr txBox="1"/>
          <p:nvPr/>
        </p:nvSpPr>
        <p:spPr>
          <a:xfrm>
            <a:off x="9661974" y="1574553"/>
            <a:ext cx="219466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BM25 + TF-IDF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E49914-668F-2B43-C08A-2546D6D3DBFD}"/>
              </a:ext>
            </a:extLst>
          </p:cNvPr>
          <p:cNvSpPr txBox="1"/>
          <p:nvPr/>
        </p:nvSpPr>
        <p:spPr>
          <a:xfrm>
            <a:off x="9408366" y="2080079"/>
            <a:ext cx="172819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Contextual Retrieval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7D3A9E-3578-D9A9-FBB5-A8B0C7344307}"/>
              </a:ext>
            </a:extLst>
          </p:cNvPr>
          <p:cNvSpPr txBox="1"/>
          <p:nvPr/>
        </p:nvSpPr>
        <p:spPr>
          <a:xfrm>
            <a:off x="10039228" y="2911331"/>
            <a:ext cx="219466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Cross-Encoder Reranking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4653E9-48FF-58F6-C43F-4060AB1DC271}"/>
              </a:ext>
            </a:extLst>
          </p:cNvPr>
          <p:cNvSpPr txBox="1"/>
          <p:nvPr/>
        </p:nvSpPr>
        <p:spPr>
          <a:xfrm>
            <a:off x="11244571" y="2403369"/>
            <a:ext cx="101123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Neo4j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EEA03B-8427-3E6B-5D50-C5E4926C6800}"/>
              </a:ext>
            </a:extLst>
          </p:cNvPr>
          <p:cNvSpPr txBox="1"/>
          <p:nvPr/>
        </p:nvSpPr>
        <p:spPr>
          <a:xfrm>
            <a:off x="9442902" y="3762260"/>
            <a:ext cx="106057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HNSW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B3B4B7-2655-D6B0-7F72-5B1927D77A85}"/>
              </a:ext>
            </a:extLst>
          </p:cNvPr>
          <p:cNvSpPr txBox="1"/>
          <p:nvPr/>
        </p:nvSpPr>
        <p:spPr>
          <a:xfrm>
            <a:off x="10868434" y="4048096"/>
            <a:ext cx="114496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IVF-Flat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3C0E90-F753-70C3-F0C2-CCD5B71A9362}"/>
              </a:ext>
            </a:extLst>
          </p:cNvPr>
          <p:cNvSpPr txBox="1"/>
          <p:nvPr/>
        </p:nvSpPr>
        <p:spPr>
          <a:xfrm>
            <a:off x="9470583" y="4441589"/>
            <a:ext cx="140162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AutoRAG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A58685-57C2-CFF1-35E8-89347D6C0A18}"/>
              </a:ext>
            </a:extLst>
          </p:cNvPr>
          <p:cNvSpPr txBox="1"/>
          <p:nvPr/>
        </p:nvSpPr>
        <p:spPr>
          <a:xfrm>
            <a:off x="10357490" y="4920349"/>
            <a:ext cx="1821273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Multi-Query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7162D7-7524-2D1F-EA31-1D1D90B0B7BF}"/>
              </a:ext>
            </a:extLst>
          </p:cNvPr>
          <p:cNvSpPr txBox="1"/>
          <p:nvPr/>
        </p:nvSpPr>
        <p:spPr>
          <a:xfrm>
            <a:off x="9553657" y="5439701"/>
            <a:ext cx="1401623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ColBERT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D775BC-FEE5-4D2E-16D9-FF5F8BEA2634}"/>
              </a:ext>
            </a:extLst>
          </p:cNvPr>
          <p:cNvSpPr txBox="1"/>
          <p:nvPr/>
        </p:nvSpPr>
        <p:spPr>
          <a:xfrm>
            <a:off x="10586650" y="5856096"/>
            <a:ext cx="1401623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DeepEval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C3407F-442D-7964-A9E5-F068D7B5BA9D}"/>
              </a:ext>
            </a:extLst>
          </p:cNvPr>
          <p:cNvSpPr txBox="1"/>
          <p:nvPr/>
        </p:nvSpPr>
        <p:spPr>
          <a:xfrm>
            <a:off x="9571652" y="6285267"/>
            <a:ext cx="931826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CRAG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354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D78E3E52-15C4-C215-E4B4-B06D3B49DAE5}"/>
              </a:ext>
            </a:extLst>
          </p:cNvPr>
          <p:cNvSpPr txBox="1"/>
          <p:nvPr/>
        </p:nvSpPr>
        <p:spPr>
          <a:xfrm>
            <a:off x="479376" y="836712"/>
            <a:ext cx="6840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 v2 (2025)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5335E28-8476-0ACF-929B-A167EC14A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5F0D2D-FB80-4200-C4D2-FDC7B5665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5" y="1492186"/>
            <a:ext cx="4361719" cy="17602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CBA9FF-C0AA-2F03-C045-36D420338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58" y="2553360"/>
            <a:ext cx="6336100" cy="4260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10425C-8F97-3807-0298-77C943CCF08B}"/>
              </a:ext>
            </a:extLst>
          </p:cNvPr>
          <p:cNvSpPr txBox="1"/>
          <p:nvPr/>
        </p:nvSpPr>
        <p:spPr>
          <a:xfrm>
            <a:off x="5617484" y="1412776"/>
            <a:ext cx="6336100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Конкурс на деньги (как и в случае с </a:t>
            </a: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Kaggle)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– часто лучший способ определить </a:t>
            </a: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state-of-the-art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техники.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A15148A-607F-334A-7EA0-1E8E6DEA03B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5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3BD885-97FD-38FE-0382-2DCB2A757B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848270"/>
            <a:ext cx="4712316" cy="2890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87C5C1-C493-50B5-0C93-D78F292704FA}"/>
              </a:ext>
            </a:extLst>
          </p:cNvPr>
          <p:cNvSpPr txBox="1"/>
          <p:nvPr/>
        </p:nvSpPr>
        <p:spPr>
          <a:xfrm>
            <a:off x="407368" y="3296597"/>
            <a:ext cx="4968552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Статья получила международную популярность и была переведена на английский и китайский: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8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9169-2BCE-0798-CAF7-E873D3947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CC76AE78-69CB-9B6F-A8E6-CF9D4549F89A}"/>
              </a:ext>
            </a:extLst>
          </p:cNvPr>
          <p:cNvSpPr txBox="1"/>
          <p:nvPr/>
        </p:nvSpPr>
        <p:spPr>
          <a:xfrm>
            <a:off x="425705" y="836712"/>
            <a:ext cx="76328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 </a:t>
            </a: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v2 (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условия)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CB75A9AB-BA0F-3627-7AA5-3FD97065FD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A302D3-E243-E683-12EC-F8152976BE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6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EE8B-60D0-8B40-335A-95C98135B672}"/>
              </a:ext>
            </a:extLst>
          </p:cNvPr>
          <p:cNvSpPr txBox="1"/>
          <p:nvPr/>
        </p:nvSpPr>
        <p:spPr>
          <a:xfrm>
            <a:off x="127052" y="1497152"/>
            <a:ext cx="3960440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100 </a:t>
            </a:r>
            <a:r>
              <a:rPr lang="en-US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PDF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годовых отчетов компаний (случайно отобранных)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F07FE-A582-A8B2-F42A-8615338719B6}"/>
              </a:ext>
            </a:extLst>
          </p:cNvPr>
          <p:cNvSpPr txBox="1"/>
          <p:nvPr/>
        </p:nvSpPr>
        <p:spPr>
          <a:xfrm>
            <a:off x="127052" y="2700180"/>
            <a:ext cx="3753584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100 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случайных вопросов (Да/Нет; Числовые показатели и т.д.)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17B91-9CB5-CCAA-E2F0-821C76363CB3}"/>
              </a:ext>
            </a:extLst>
          </p:cNvPr>
          <p:cNvSpPr txBox="1"/>
          <p:nvPr/>
        </p:nvSpPr>
        <p:spPr>
          <a:xfrm>
            <a:off x="127052" y="3903209"/>
            <a:ext cx="4073214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Оценивался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Retrieval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(верная ссылка в ответе) и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Generation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(верный ответ)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23B6C-3941-62F8-8A14-B848F3A0A671}"/>
              </a:ext>
            </a:extLst>
          </p:cNvPr>
          <p:cNvSpPr txBox="1"/>
          <p:nvPr/>
        </p:nvSpPr>
        <p:spPr>
          <a:xfrm>
            <a:off x="127052" y="5066780"/>
            <a:ext cx="3951271" cy="16927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Итоговая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метрика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R/3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 +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G (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  <a:cs typeface="SB Sans Display" panose="020B0503040504020204" pitchFamily="34" charset="0"/>
              </a:rPr>
              <a:t>т.е. верный ответ оценивался в 3 раза выше верного цитирования)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B1E925-C110-24C7-E46A-51B233511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"/>
          <a:stretch/>
        </p:blipFill>
        <p:spPr>
          <a:xfrm>
            <a:off x="4242129" y="1562934"/>
            <a:ext cx="7902543" cy="48904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531ECF-DB15-2F99-4834-4836DE4BE14C}"/>
              </a:ext>
            </a:extLst>
          </p:cNvPr>
          <p:cNvSpPr txBox="1"/>
          <p:nvPr/>
        </p:nvSpPr>
        <p:spPr>
          <a:xfrm>
            <a:off x="6528048" y="6403393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https://t.me/llm_under_hood/617</a:t>
            </a:r>
          </a:p>
        </p:txBody>
      </p:sp>
    </p:spTree>
    <p:extLst>
      <p:ext uri="{BB962C8B-B14F-4D97-AF65-F5344CB8AC3E}">
        <p14:creationId xmlns:p14="http://schemas.microsoft.com/office/powerpoint/2010/main" val="114498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B9ED4-ED19-7BA5-67B6-6644BB83E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2FAE230F-47AA-B8F9-A9C8-A0A6E0D24494}"/>
              </a:ext>
            </a:extLst>
          </p:cNvPr>
          <p:cNvSpPr txBox="1"/>
          <p:nvPr/>
        </p:nvSpPr>
        <p:spPr>
          <a:xfrm>
            <a:off x="479376" y="836712"/>
            <a:ext cx="114605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Enterprise RAG Challenge v2. </a:t>
            </a:r>
            <a:r>
              <a:rPr lang="ru-RU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</a:rPr>
              <a:t>Победное решение (кратко)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0D75608E-4892-8680-751E-4DD663F6A5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FE7D4C1-1A23-37AB-ECBC-9C4DBBBC42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7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2B1FE2-C8B0-9D39-487F-05E8283EAA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" t="4851" r="2445" b="3966"/>
          <a:stretch/>
        </p:blipFill>
        <p:spPr>
          <a:xfrm>
            <a:off x="5379357" y="2075101"/>
            <a:ext cx="6560613" cy="38237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8FC417-A5C0-3659-47E8-12BA6A000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570535"/>
            <a:ext cx="4563390" cy="4832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7E3F85-B8EF-78CB-A4EB-EDF0E793ED40}"/>
              </a:ext>
            </a:extLst>
          </p:cNvPr>
          <p:cNvSpPr txBox="1"/>
          <p:nvPr/>
        </p:nvSpPr>
        <p:spPr>
          <a:xfrm>
            <a:off x="1055440" y="643174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всего около 45 команд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9588C-C08E-446B-9A16-512522791A1F}"/>
              </a:ext>
            </a:extLst>
          </p:cNvPr>
          <p:cNvSpPr txBox="1"/>
          <p:nvPr/>
        </p:nvSpPr>
        <p:spPr>
          <a:xfrm>
            <a:off x="6528048" y="1570535"/>
            <a:ext cx="4464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Схема победного решения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Ilia Ris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CB6A8-9637-497C-CE74-D93052BAF515}"/>
              </a:ext>
            </a:extLst>
          </p:cNvPr>
          <p:cNvSpPr txBox="1"/>
          <p:nvPr/>
        </p:nvSpPr>
        <p:spPr>
          <a:xfrm>
            <a:off x="5296027" y="6062414"/>
            <a:ext cx="6560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На доп. треке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IBM 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(использование </a:t>
            </a:r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open-source LLM Llama 2 70B) </a:t>
            </a:r>
            <a:r>
              <a:rPr lang="ru-RU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качество просело менее, чем на 2%!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707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0889-25C3-1588-E986-B92EC7CD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B7A3DF20-0973-9EB4-1227-121E26C8FF51}"/>
              </a:ext>
            </a:extLst>
          </p:cNvPr>
          <p:cNvSpPr txBox="1"/>
          <p:nvPr/>
        </p:nvSpPr>
        <p:spPr>
          <a:xfrm>
            <a:off x="479376" y="836712"/>
            <a:ext cx="114605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Parsing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0BDC7364-7DD1-B1C6-DDC2-C83352C471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DA8EBAF-7455-5B51-C09D-9A7F6DB53B8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50722" y="6403393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8</a:t>
            </a:fld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EA5F9F-C6A6-334E-F09D-EBA88C0A9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16832"/>
            <a:ext cx="675472" cy="8308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DA58C9-945C-4521-1F7B-25E838791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899740"/>
            <a:ext cx="675472" cy="8308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54CF0D-EEC0-C14D-5C40-CF3B7513D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149080"/>
            <a:ext cx="675472" cy="830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03CE90-7919-1989-5282-D967993937ED}"/>
              </a:ext>
            </a:extLst>
          </p:cNvPr>
          <p:cNvSpPr txBox="1"/>
          <p:nvPr/>
        </p:nvSpPr>
        <p:spPr>
          <a:xfrm>
            <a:off x="732879" y="3730570"/>
            <a:ext cx="312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…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43F0C44B-9107-11A3-4338-C2FE8489D419}"/>
              </a:ext>
            </a:extLst>
          </p:cNvPr>
          <p:cNvCxnSpPr>
            <a:cxnSpLocks/>
          </p:cNvCxnSpPr>
          <p:nvPr/>
        </p:nvCxnSpPr>
        <p:spPr>
          <a:xfrm>
            <a:off x="1703512" y="3284984"/>
            <a:ext cx="26267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F15FA0-8306-457B-165A-1E1593BE1C1F}"/>
              </a:ext>
            </a:extLst>
          </p:cNvPr>
          <p:cNvSpPr txBox="1"/>
          <p:nvPr/>
        </p:nvSpPr>
        <p:spPr>
          <a:xfrm>
            <a:off x="4697505" y="3115707"/>
            <a:ext cx="96644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JSON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68BC246-F74D-22C6-B739-4DEE10050F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8657" r="4440" b="7476"/>
          <a:stretch/>
        </p:blipFill>
        <p:spPr>
          <a:xfrm>
            <a:off x="1837843" y="2029522"/>
            <a:ext cx="2358097" cy="10861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A7A230-A44C-23D8-FDC9-D055384D9E4F}"/>
              </a:ext>
            </a:extLst>
          </p:cNvPr>
          <p:cNvSpPr txBox="1"/>
          <p:nvPr/>
        </p:nvSpPr>
        <p:spPr>
          <a:xfrm>
            <a:off x="7428477" y="1628800"/>
            <a:ext cx="4546584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Markdown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(дальше его и используем для </a:t>
            </a:r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чанкинга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FA10D-AC0E-E211-6481-7A881B2D1B5F}"/>
              </a:ext>
            </a:extLst>
          </p:cNvPr>
          <p:cNvSpPr txBox="1"/>
          <p:nvPr/>
        </p:nvSpPr>
        <p:spPr>
          <a:xfrm>
            <a:off x="7428477" y="4151632"/>
            <a:ext cx="4222853" cy="126188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Html 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  <a:cs typeface="SB Sans Display" panose="020B0503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0" lang="ru-RU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про запас; если понадобится заново обработать сложную таблицу, например)</a:t>
            </a:r>
            <a:endParaRPr kumimoji="0" lang="ru-RU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DB89593-118A-5234-E5C6-B864952BC08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663952" y="1814595"/>
            <a:ext cx="1656184" cy="14703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5B200DA-6729-95D8-91FE-6233B7D8107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663952" y="3284984"/>
            <a:ext cx="1656184" cy="1008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916B739-F331-2A52-33E6-134B8CCCE0D9}"/>
              </a:ext>
            </a:extLst>
          </p:cNvPr>
          <p:cNvSpPr txBox="1"/>
          <p:nvPr/>
        </p:nvSpPr>
        <p:spPr>
          <a:xfrm>
            <a:off x="2225810" y="3431934"/>
            <a:ext cx="44644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помимо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самого текста хранится идентификатор документа и номер страницы (в дальнейшем понадобится для </a:t>
            </a:r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роутинга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parent-page enrichment)</a:t>
            </a:r>
            <a:endParaRPr lang="ru-RU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3023F-4856-9BC2-6035-73D1A0BC4517}"/>
              </a:ext>
            </a:extLst>
          </p:cNvPr>
          <p:cNvSpPr txBox="1"/>
          <p:nvPr/>
        </p:nvSpPr>
        <p:spPr>
          <a:xfrm>
            <a:off x="551384" y="5589240"/>
            <a:ext cx="11388585" cy="10002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Илья использовал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Docling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, арендовав сервер на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Runpod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Можно также использовать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Unstructured, Marker,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LlamaParse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и пр.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В своем упрощенном примере я использовал </a:t>
            </a:r>
            <a:r>
              <a:rPr lang="en-US" sz="2000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pdfplumber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.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</a:t>
            </a:r>
            <a:endParaRPr kumimoji="0" lang="ru-RU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297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10CE7-0519-6F45-8B86-7FDE25F9B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g2cf6a24b2c0_0_2">
            <a:extLst>
              <a:ext uri="{FF2B5EF4-FFF2-40B4-BE49-F238E27FC236}">
                <a16:creationId xmlns:a16="http://schemas.microsoft.com/office/drawing/2014/main" id="{8680D2FC-59F7-382A-0D00-B46774E41921}"/>
              </a:ext>
            </a:extLst>
          </p:cNvPr>
          <p:cNvSpPr txBox="1"/>
          <p:nvPr/>
        </p:nvSpPr>
        <p:spPr>
          <a:xfrm>
            <a:off x="479376" y="909881"/>
            <a:ext cx="21546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wrap="square" lIns="0" tIns="0" rIns="0" bIns="0" anchor="t" anchorCtr="0">
            <a:spAutoFit/>
          </a:bodyPr>
          <a:lstStyle/>
          <a:p>
            <a:pPr lvl="0" rtl="0">
              <a:buClr>
                <a:srgbClr val="000000"/>
              </a:buClr>
              <a:buSzPts val="3600"/>
            </a:pPr>
            <a:r>
              <a:rPr lang="en-US" sz="2800" dirty="0">
                <a:solidFill>
                  <a:srgbClr val="0823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Ingestion</a:t>
            </a:r>
            <a:endParaRPr sz="2800" b="0" i="0" u="none" strike="noStrike" cap="none" dirty="0">
              <a:solidFill>
                <a:srgbClr val="0823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" name="Google Shape;164;g2cf6a24b2c0_0_2">
            <a:extLst>
              <a:ext uri="{FF2B5EF4-FFF2-40B4-BE49-F238E27FC236}">
                <a16:creationId xmlns:a16="http://schemas.microsoft.com/office/drawing/2014/main" id="{7783BF17-21CE-2639-534C-B4A6E1AFDA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1075" y="0"/>
            <a:ext cx="12189848" cy="7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F49D45-A020-A1E4-4504-BAAA305FB7FE}"/>
              </a:ext>
            </a:extLst>
          </p:cNvPr>
          <p:cNvSpPr txBox="1"/>
          <p:nvPr/>
        </p:nvSpPr>
        <p:spPr>
          <a:xfrm>
            <a:off x="162140" y="1936336"/>
            <a:ext cx="2725845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Markdown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текст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C1160A1-4E53-5440-8CAC-E70C7AF4584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887985" y="2105613"/>
            <a:ext cx="13175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3E2588-A3FB-9E0D-994B-E71075E15464}"/>
              </a:ext>
            </a:extLst>
          </p:cNvPr>
          <p:cNvSpPr txBox="1"/>
          <p:nvPr/>
        </p:nvSpPr>
        <p:spPr>
          <a:xfrm>
            <a:off x="4331828" y="1565837"/>
            <a:ext cx="3790755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b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Чанки</a:t>
            </a:r>
            <a:r>
              <a:rPr lang="ru-RU" sz="2200" b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текста по 300 токенов с перекрытием по 50 токенов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pic>
        <p:nvPicPr>
          <p:cNvPr id="36" name="Рисунок 35" descr="База данных">
            <a:extLst>
              <a:ext uri="{FF2B5EF4-FFF2-40B4-BE49-F238E27FC236}">
                <a16:creationId xmlns:a16="http://schemas.microsoft.com/office/drawing/2014/main" id="{82BF134B-FEC1-B631-C458-B8D0A2FA9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464" y="162270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B5AE74-1DF6-7B1E-FE2B-992E6AA337BC}"/>
              </a:ext>
            </a:extLst>
          </p:cNvPr>
          <p:cNvSpPr txBox="1"/>
          <p:nvPr/>
        </p:nvSpPr>
        <p:spPr>
          <a:xfrm>
            <a:off x="9048328" y="3208379"/>
            <a:ext cx="3053541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metadata.json</a:t>
            </a:r>
            <a:r>
              <a:rPr lang="en-US" b="1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</a:t>
            </a:r>
            <a:endParaRPr lang="ru-RU" b="1" i="1" kern="1200" dirty="0">
              <a:solidFill>
                <a:srgbClr val="000000"/>
              </a:solidFill>
              <a:latin typeface="Montserrat SemiBold" panose="00000700000000000000" pitchFamily="2" charset="-5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(</a:t>
            </a:r>
            <a:r>
              <a:rPr lang="ru-RU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какой </a:t>
            </a:r>
            <a:r>
              <a:rPr lang="ru-RU" i="1" kern="1200" dirty="0" err="1">
                <a:solidFill>
                  <a:srgbClr val="000000"/>
                </a:solidFill>
                <a:latin typeface="Montserrat SemiBold" panose="00000700000000000000" pitchFamily="2" charset="-52"/>
              </a:rPr>
              <a:t>чанк</a:t>
            </a:r>
            <a:r>
              <a:rPr lang="ru-RU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на какой странице для будущего </a:t>
            </a:r>
            <a:r>
              <a:rPr lang="en-US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parent page enrichment</a:t>
            </a:r>
            <a:r>
              <a:rPr lang="ru-RU" i="1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)</a:t>
            </a:r>
            <a:endParaRPr kumimoji="0" lang="ru-RU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-52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7844A-4F85-6EEE-9745-84D243C8D816}"/>
              </a:ext>
            </a:extLst>
          </p:cNvPr>
          <p:cNvSpPr txBox="1"/>
          <p:nvPr/>
        </p:nvSpPr>
        <p:spPr>
          <a:xfrm>
            <a:off x="11112708" y="1904391"/>
            <a:ext cx="9144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 panose="00000700000000000000" pitchFamily="2" charset="-52"/>
                <a:ea typeface="+mn-ea"/>
                <a:cs typeface="SB Sans Display" panose="020B0503040504020204" pitchFamily="34" charset="0"/>
              </a:rPr>
              <a:t>FAISS</a:t>
            </a:r>
          </a:p>
        </p:txBody>
      </p:sp>
      <p:sp>
        <p:nvSpPr>
          <p:cNvPr id="46" name="Знак ''плюс'' 45">
            <a:extLst>
              <a:ext uri="{FF2B5EF4-FFF2-40B4-BE49-F238E27FC236}">
                <a16:creationId xmlns:a16="http://schemas.microsoft.com/office/drawing/2014/main" id="{816B175E-1BBD-DD30-7B1B-E357703366F9}"/>
              </a:ext>
            </a:extLst>
          </p:cNvPr>
          <p:cNvSpPr/>
          <p:nvPr/>
        </p:nvSpPr>
        <p:spPr>
          <a:xfrm>
            <a:off x="10416480" y="2620495"/>
            <a:ext cx="576064" cy="496063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9592B-BF63-3FD6-6C9F-390D02A7E915}"/>
              </a:ext>
            </a:extLst>
          </p:cNvPr>
          <p:cNvSpPr txBox="1"/>
          <p:nvPr/>
        </p:nvSpPr>
        <p:spPr>
          <a:xfrm>
            <a:off x="7949076" y="1367765"/>
            <a:ext cx="26013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text-embedding-3-large</a:t>
            </a:r>
            <a:endParaRPr lang="ru-RU" sz="20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Номер слайда 62">
            <a:extLst>
              <a:ext uri="{FF2B5EF4-FFF2-40B4-BE49-F238E27FC236}">
                <a16:creationId xmlns:a16="http://schemas.microsoft.com/office/drawing/2014/main" id="{BC56AF5E-0AE9-9517-2CDC-A4F061D54DD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63629" y="6359624"/>
            <a:ext cx="2892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 smtClean="0">
                <a:solidFill>
                  <a:schemeClr val="accent1"/>
                </a:solidFill>
              </a:rPr>
              <a:t>9</a:t>
            </a:fld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F3013-126E-8C6D-2B70-4D0A3948A15A}"/>
              </a:ext>
            </a:extLst>
          </p:cNvPr>
          <p:cNvSpPr txBox="1"/>
          <p:nvPr/>
        </p:nvSpPr>
        <p:spPr>
          <a:xfrm>
            <a:off x="2705222" y="1268760"/>
            <a:ext cx="1683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рекурсивный 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сплиттер</a:t>
            </a:r>
            <a:endParaRPr lang="ru-RU" sz="2000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CE398D2-C6B9-CACB-6831-C0257AF28FE0}"/>
              </a:ext>
            </a:extLst>
          </p:cNvPr>
          <p:cNvCxnSpPr>
            <a:cxnSpLocks/>
          </p:cNvCxnSpPr>
          <p:nvPr/>
        </p:nvCxnSpPr>
        <p:spPr>
          <a:xfrm>
            <a:off x="8227037" y="2105613"/>
            <a:ext cx="20454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BF9C85-351E-CFE2-2EC1-EC6A924A11CC}"/>
              </a:ext>
            </a:extLst>
          </p:cNvPr>
          <p:cNvSpPr txBox="1"/>
          <p:nvPr/>
        </p:nvSpPr>
        <p:spPr>
          <a:xfrm>
            <a:off x="47328" y="4126435"/>
            <a:ext cx="5933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Как работает рекурсивный </a:t>
            </a:r>
            <a:r>
              <a:rPr lang="en-US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md</a:t>
            </a:r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 сплиттер:</a:t>
            </a:r>
          </a:p>
        </p:txBody>
      </p:sp>
      <p:pic>
        <p:nvPicPr>
          <p:cNvPr id="22" name="Рисунок 21" descr="Документ">
            <a:extLst>
              <a:ext uri="{FF2B5EF4-FFF2-40B4-BE49-F238E27FC236}">
                <a16:creationId xmlns:a16="http://schemas.microsoft.com/office/drawing/2014/main" id="{72A65747-F2B6-659F-D71F-660119260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336" y="4965279"/>
            <a:ext cx="1747918" cy="17479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E7B9F5-BDF9-30AD-3646-3870F81F97DC}"/>
              </a:ext>
            </a:extLst>
          </p:cNvPr>
          <p:cNvSpPr txBox="1"/>
          <p:nvPr/>
        </p:nvSpPr>
        <p:spPr>
          <a:xfrm>
            <a:off x="263352" y="4638269"/>
            <a:ext cx="1364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страница</a:t>
            </a:r>
            <a:endParaRPr lang="ru-RU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00D040-5677-00FC-1864-0357CF52412D}"/>
              </a:ext>
            </a:extLst>
          </p:cNvPr>
          <p:cNvSpPr txBox="1"/>
          <p:nvPr/>
        </p:nvSpPr>
        <p:spPr>
          <a:xfrm>
            <a:off x="4453671" y="4802376"/>
            <a:ext cx="18826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Абзац 1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(пустая строка)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Абзац 2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(пустая строка)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Абзац 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ru-RU" sz="2000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760037F-D2A0-6CDE-A3D7-BCC502185242}"/>
              </a:ext>
            </a:extLst>
          </p:cNvPr>
          <p:cNvCxnSpPr>
            <a:cxnSpLocks/>
          </p:cNvCxnSpPr>
          <p:nvPr/>
        </p:nvCxnSpPr>
        <p:spPr>
          <a:xfrm>
            <a:off x="1689700" y="5894791"/>
            <a:ext cx="26304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C745D4-53CD-0C80-1EAC-88FCBF8883F8}"/>
              </a:ext>
            </a:extLst>
          </p:cNvPr>
          <p:cNvSpPr txBox="1"/>
          <p:nvPr/>
        </p:nvSpPr>
        <p:spPr>
          <a:xfrm>
            <a:off x="1745721" y="5104727"/>
            <a:ext cx="2394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режем по пустым строкам (</a:t>
            </a:r>
            <a:r>
              <a:rPr lang="en-US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/n/n)</a:t>
            </a:r>
            <a:endParaRPr lang="ru-RU" sz="2000" kern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83F06ECB-4860-5A32-2675-114240886A8A}"/>
              </a:ext>
            </a:extLst>
          </p:cNvPr>
          <p:cNvCxnSpPr>
            <a:cxnSpLocks/>
          </p:cNvCxnSpPr>
          <p:nvPr/>
        </p:nvCxnSpPr>
        <p:spPr>
          <a:xfrm>
            <a:off x="6442159" y="5839238"/>
            <a:ext cx="36869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0474644-4C25-93CF-7515-C80BE141D6B0}"/>
              </a:ext>
            </a:extLst>
          </p:cNvPr>
          <p:cNvSpPr txBox="1"/>
          <p:nvPr/>
        </p:nvSpPr>
        <p:spPr>
          <a:xfrm>
            <a:off x="6387878" y="4731191"/>
            <a:ext cx="39986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Если </a:t>
            </a:r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чанки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все еще больше 300 токенов, режем по строкам, потом по словам, потом по символам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EF2E3-1655-151E-9EE0-E2D536C3E7CA}"/>
              </a:ext>
            </a:extLst>
          </p:cNvPr>
          <p:cNvSpPr txBox="1"/>
          <p:nvPr/>
        </p:nvSpPr>
        <p:spPr>
          <a:xfrm>
            <a:off x="10201125" y="5490235"/>
            <a:ext cx="188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Чанки</a:t>
            </a:r>
            <a:r>
              <a:rPr lang="ru-RU" sz="2000" kern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не более 300 токенов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2B6C75-2114-51C2-1EA2-AE0C1FC6A3C3}"/>
              </a:ext>
            </a:extLst>
          </p:cNvPr>
          <p:cNvSpPr txBox="1"/>
          <p:nvPr/>
        </p:nvSpPr>
        <p:spPr>
          <a:xfrm>
            <a:off x="69472" y="3100898"/>
            <a:ext cx="8762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200" dirty="0">
                <a:solidFill>
                  <a:srgbClr val="000000"/>
                </a:solidFill>
                <a:latin typeface="Montserrat SemiBold" panose="00000700000000000000" pitchFamily="2" charset="-52"/>
              </a:rPr>
              <a:t>Для каждого отчета создавалась своя векторная база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2285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/>
          </a:path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4867</TotalTime>
  <Words>1664</Words>
  <Application>Microsoft Office PowerPoint</Application>
  <PresentationFormat>Широкоэкранный</PresentationFormat>
  <Paragraphs>276</Paragraphs>
  <Slides>20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Arial</vt:lpstr>
      <vt:lpstr>Calibri</vt:lpstr>
      <vt:lpstr>Montserrat ExtraBold</vt:lpstr>
      <vt:lpstr>Montserrat Medium</vt:lpstr>
      <vt:lpstr>Montserrat SemiBold</vt:lpstr>
      <vt:lpstr>SB Sans Display Light</vt:lpstr>
      <vt:lpstr>SBSansDisplay-Light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creator>JVMoroz</dc:creator>
  <cp:lastModifiedBy>Dmitry Akimov</cp:lastModifiedBy>
  <cp:revision>23</cp:revision>
  <dcterms:created xsi:type="dcterms:W3CDTF">2020-09-15T13:07:55Z</dcterms:created>
  <dcterms:modified xsi:type="dcterms:W3CDTF">2025-07-30T08:47:10Z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b0218d2f0c274ec5bf9c6f8526dec993</vt:lpwstr>
  </property>
</Properties>
</file>